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  <p:sldId id="268" r:id="rId7"/>
    <p:sldId id="262" r:id="rId8"/>
    <p:sldId id="263" r:id="rId9"/>
    <p:sldId id="264" r:id="rId10"/>
    <p:sldId id="265" r:id="rId11"/>
    <p:sldId id="266" r:id="rId12"/>
    <p:sldId id="267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727" autoAdjust="0"/>
  </p:normalViewPr>
  <p:slideViewPr>
    <p:cSldViewPr>
      <p:cViewPr>
        <p:scale>
          <a:sx n="70" d="100"/>
          <a:sy n="70" d="100"/>
        </p:scale>
        <p:origin x="-72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71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6.xml"/><Relationship Id="rId7" Type="http://schemas.openxmlformats.org/officeDocument/2006/relationships/slide" Target="../slides/slide9.xml"/><Relationship Id="rId2" Type="http://schemas.openxmlformats.org/officeDocument/2006/relationships/slide" Target="../slides/slide5.xml"/><Relationship Id="rId1" Type="http://schemas.openxmlformats.org/officeDocument/2006/relationships/slide" Target="../slides/slide3.xml"/><Relationship Id="rId6" Type="http://schemas.openxmlformats.org/officeDocument/2006/relationships/slide" Target="../slides/slide8.xml"/><Relationship Id="rId5" Type="http://schemas.openxmlformats.org/officeDocument/2006/relationships/slide" Target="../slides/slide7.xml"/><Relationship Id="rId10" Type="http://schemas.openxmlformats.org/officeDocument/2006/relationships/slide" Target="../slides/slide12.xml"/><Relationship Id="rId4" Type="http://schemas.openxmlformats.org/officeDocument/2006/relationships/slide" Target="../slides/slide4.xml"/><Relationship Id="rId9" Type="http://schemas.openxmlformats.org/officeDocument/2006/relationships/slide" Target="../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A1F74-9435-4F3C-A96A-45F3E6DE0FF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0BB0E3-C5A9-486F-AD3B-6B4655D4FE73}">
      <dgm:prSet phldrT="[Text]"/>
      <dgm:spPr/>
      <dgm:t>
        <a:bodyPr/>
        <a:lstStyle/>
        <a:p>
          <a:r>
            <a:rPr lang="en-US" dirty="0" smtClean="0"/>
            <a:t>Psychology</a:t>
          </a:r>
          <a:endParaRPr lang="en-US" dirty="0"/>
        </a:p>
      </dgm:t>
    </dgm:pt>
    <dgm:pt modelId="{79262F84-C5FF-41A2-9349-AC242AB0F677}" type="parTrans" cxnId="{CEE6B103-9383-42B1-A3B2-1BD80443A3A6}">
      <dgm:prSet/>
      <dgm:spPr/>
      <dgm:t>
        <a:bodyPr/>
        <a:lstStyle/>
        <a:p>
          <a:endParaRPr lang="en-US"/>
        </a:p>
      </dgm:t>
    </dgm:pt>
    <dgm:pt modelId="{C42B07C4-B873-4E24-8A26-9066CCEF039E}" type="sibTrans" cxnId="{CEE6B103-9383-42B1-A3B2-1BD80443A3A6}">
      <dgm:prSet/>
      <dgm:spPr/>
      <dgm:t>
        <a:bodyPr/>
        <a:lstStyle/>
        <a:p>
          <a:endParaRPr lang="en-US"/>
        </a:p>
      </dgm:t>
    </dgm:pt>
    <dgm:pt modelId="{0DF87312-5199-4833-9576-2F52660CB8A7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 action="ppaction://hlinksldjump"/>
            </a:rPr>
            <a:t>Sigmund Freud</a:t>
          </a:r>
          <a:endParaRPr lang="en-US" dirty="0"/>
        </a:p>
      </dgm:t>
    </dgm:pt>
    <dgm:pt modelId="{4E9BBA3B-B251-4EF5-8D41-A2EF819BA407}" type="parTrans" cxnId="{1A7EF2CD-E69A-4158-9B2E-BFDA04A3CC9A}">
      <dgm:prSet/>
      <dgm:spPr/>
      <dgm:t>
        <a:bodyPr/>
        <a:lstStyle/>
        <a:p>
          <a:endParaRPr lang="en-US"/>
        </a:p>
      </dgm:t>
    </dgm:pt>
    <dgm:pt modelId="{69F4DDC6-8FD3-48F9-AC29-907CC7119983}" type="sibTrans" cxnId="{1A7EF2CD-E69A-4158-9B2E-BFDA04A3CC9A}">
      <dgm:prSet/>
      <dgm:spPr/>
      <dgm:t>
        <a:bodyPr/>
        <a:lstStyle/>
        <a:p>
          <a:endParaRPr lang="en-US"/>
        </a:p>
      </dgm:t>
    </dgm:pt>
    <dgm:pt modelId="{77911954-B251-4C31-8749-12E97EAA91BF}">
      <dgm:prSet phldrT="[Text]"/>
      <dgm:spPr/>
      <dgm:t>
        <a:bodyPr/>
        <a:lstStyle/>
        <a:p>
          <a:pPr>
            <a:tabLst>
              <a:tab pos="395288" algn="l"/>
            </a:tabLst>
          </a:pPr>
          <a:r>
            <a:rPr lang="en-US" dirty="0" smtClean="0"/>
            <a:t>Humanities</a:t>
          </a:r>
          <a:endParaRPr lang="en-US" dirty="0"/>
        </a:p>
      </dgm:t>
    </dgm:pt>
    <dgm:pt modelId="{E31CC2C0-A88E-4210-B466-A6E72B20C773}" type="parTrans" cxnId="{A7281150-CFDE-4590-AED7-A42BB65FB540}">
      <dgm:prSet/>
      <dgm:spPr/>
      <dgm:t>
        <a:bodyPr/>
        <a:lstStyle/>
        <a:p>
          <a:endParaRPr lang="en-US"/>
        </a:p>
      </dgm:t>
    </dgm:pt>
    <dgm:pt modelId="{E6CD07D8-1F98-4C93-B981-FA76B9997EAC}" type="sibTrans" cxnId="{A7281150-CFDE-4590-AED7-A42BB65FB540}">
      <dgm:prSet/>
      <dgm:spPr/>
      <dgm:t>
        <a:bodyPr/>
        <a:lstStyle/>
        <a:p>
          <a:endParaRPr lang="en-US"/>
        </a:p>
      </dgm:t>
    </dgm:pt>
    <dgm:pt modelId="{AF5179E0-4B08-4E42-AA0F-9ABDE18647AC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 action="ppaction://hlinksldjump"/>
            </a:rPr>
            <a:t>Popular Literature</a:t>
          </a:r>
          <a:endParaRPr lang="en-US" dirty="0"/>
        </a:p>
      </dgm:t>
    </dgm:pt>
    <dgm:pt modelId="{A2A79FE7-A438-45E8-B0C1-B54127D6D926}" type="parTrans" cxnId="{BD132E3E-3832-46E6-98E0-CA9F0359B6AD}">
      <dgm:prSet/>
      <dgm:spPr/>
      <dgm:t>
        <a:bodyPr/>
        <a:lstStyle/>
        <a:p>
          <a:endParaRPr lang="en-US"/>
        </a:p>
      </dgm:t>
    </dgm:pt>
    <dgm:pt modelId="{9A3EDBCB-054B-459B-85A3-DC465537BB66}" type="sibTrans" cxnId="{BD132E3E-3832-46E6-98E0-CA9F0359B6AD}">
      <dgm:prSet/>
      <dgm:spPr/>
      <dgm:t>
        <a:bodyPr/>
        <a:lstStyle/>
        <a:p>
          <a:endParaRPr lang="en-US"/>
        </a:p>
      </dgm:t>
    </dgm:pt>
    <dgm:pt modelId="{BB853F18-97A1-4A9D-9840-0F544E347217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 action="ppaction://hlinksldjump"/>
            </a:rPr>
            <a:t>The Lost Generation</a:t>
          </a:r>
          <a:endParaRPr lang="en-US" dirty="0"/>
        </a:p>
      </dgm:t>
    </dgm:pt>
    <dgm:pt modelId="{6CEE1997-FC49-4D15-953F-E2BA75C0292D}" type="parTrans" cxnId="{83688655-F704-4441-89FB-2CF6B8E94106}">
      <dgm:prSet/>
      <dgm:spPr/>
      <dgm:t>
        <a:bodyPr/>
        <a:lstStyle/>
        <a:p>
          <a:endParaRPr lang="en-US"/>
        </a:p>
      </dgm:t>
    </dgm:pt>
    <dgm:pt modelId="{486F4B68-8586-4023-92DA-C46949701444}" type="sibTrans" cxnId="{83688655-F704-4441-89FB-2CF6B8E94106}">
      <dgm:prSet/>
      <dgm:spPr/>
      <dgm:t>
        <a:bodyPr/>
        <a:lstStyle/>
        <a:p>
          <a:endParaRPr lang="en-US"/>
        </a:p>
      </dgm:t>
    </dgm:pt>
    <dgm:pt modelId="{90B06251-3CCA-4DD3-9BE6-2B17E806B7D0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4" action="ppaction://hlinksldjump"/>
            </a:rPr>
            <a:t>Effects of Freud</a:t>
          </a:r>
          <a:endParaRPr lang="en-US" dirty="0"/>
        </a:p>
      </dgm:t>
    </dgm:pt>
    <dgm:pt modelId="{C562A440-181E-4BDE-9E6D-BD2A9DF677E2}" type="sibTrans" cxnId="{DFAB2B8E-7AA7-4AD1-BA3C-F26264326AEF}">
      <dgm:prSet/>
      <dgm:spPr/>
      <dgm:t>
        <a:bodyPr/>
        <a:lstStyle/>
        <a:p>
          <a:endParaRPr lang="en-US"/>
        </a:p>
      </dgm:t>
    </dgm:pt>
    <dgm:pt modelId="{AEAC26F7-B9DD-4F37-9CD1-861ACC2CD585}" type="parTrans" cxnId="{DFAB2B8E-7AA7-4AD1-BA3C-F26264326AEF}">
      <dgm:prSet/>
      <dgm:spPr/>
      <dgm:t>
        <a:bodyPr/>
        <a:lstStyle/>
        <a:p>
          <a:endParaRPr lang="en-US"/>
        </a:p>
      </dgm:t>
    </dgm:pt>
    <dgm:pt modelId="{5A8C1559-FA75-426B-AD20-92FD9ED33C0D}">
      <dgm:prSet/>
      <dgm:spPr/>
      <dgm:t>
        <a:bodyPr/>
        <a:lstStyle/>
        <a:p>
          <a:r>
            <a:rPr lang="en-US" dirty="0" smtClean="0"/>
            <a:t>Science</a:t>
          </a:r>
          <a:endParaRPr lang="en-US" dirty="0"/>
        </a:p>
      </dgm:t>
    </dgm:pt>
    <dgm:pt modelId="{C6A4FFA8-649B-4D6B-8C51-EF14CC2B6F6B}" type="parTrans" cxnId="{DDE04DEC-CF4F-4A16-9247-9028BEA845AE}">
      <dgm:prSet/>
      <dgm:spPr/>
      <dgm:t>
        <a:bodyPr/>
        <a:lstStyle/>
        <a:p>
          <a:endParaRPr lang="en-US"/>
        </a:p>
      </dgm:t>
    </dgm:pt>
    <dgm:pt modelId="{6648D1A1-ED98-43AD-92B7-7E0E59EFFFC5}" type="sibTrans" cxnId="{DDE04DEC-CF4F-4A16-9247-9028BEA845AE}">
      <dgm:prSet/>
      <dgm:spPr/>
      <dgm:t>
        <a:bodyPr/>
        <a:lstStyle/>
        <a:p>
          <a:endParaRPr lang="en-US"/>
        </a:p>
      </dgm:t>
    </dgm:pt>
    <dgm:pt modelId="{7116C00B-19CE-4E01-A5BA-3171239CFB91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5" action="ppaction://hlinksldjump"/>
            </a:rPr>
            <a:t>Artistic Movements</a:t>
          </a:r>
          <a:endParaRPr lang="en-US" dirty="0"/>
        </a:p>
      </dgm:t>
    </dgm:pt>
    <dgm:pt modelId="{8F0A24A7-6FE9-4020-9498-07BA3C35BF86}" type="parTrans" cxnId="{C0D6CCD9-8D3C-436B-9267-DC43027CAA94}">
      <dgm:prSet/>
      <dgm:spPr/>
      <dgm:t>
        <a:bodyPr/>
        <a:lstStyle/>
        <a:p>
          <a:endParaRPr lang="en-US"/>
        </a:p>
      </dgm:t>
    </dgm:pt>
    <dgm:pt modelId="{2A760985-48EB-4886-9C20-5896B84C2A7B}" type="sibTrans" cxnId="{C0D6CCD9-8D3C-436B-9267-DC43027CAA94}">
      <dgm:prSet/>
      <dgm:spPr/>
      <dgm:t>
        <a:bodyPr/>
        <a:lstStyle/>
        <a:p>
          <a:endParaRPr lang="en-US"/>
        </a:p>
      </dgm:t>
    </dgm:pt>
    <dgm:pt modelId="{A6A8976D-3892-4F93-ABCC-E074FC2808F0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6" action="ppaction://hlinksldjump"/>
            </a:rPr>
            <a:t>Philosophy</a:t>
          </a:r>
          <a:endParaRPr lang="en-US" dirty="0"/>
        </a:p>
      </dgm:t>
    </dgm:pt>
    <dgm:pt modelId="{FEAB36E3-2FD1-4E3A-B330-014FDA291569}" type="parTrans" cxnId="{F75A1781-7B75-45BC-8026-71A2E232EBD1}">
      <dgm:prSet/>
      <dgm:spPr/>
      <dgm:t>
        <a:bodyPr/>
        <a:lstStyle/>
        <a:p>
          <a:endParaRPr lang="en-US"/>
        </a:p>
      </dgm:t>
    </dgm:pt>
    <dgm:pt modelId="{5E32F1FD-0DE6-4CC7-BB4E-3EBA0327FE1C}" type="sibTrans" cxnId="{F75A1781-7B75-45BC-8026-71A2E232EBD1}">
      <dgm:prSet/>
      <dgm:spPr/>
      <dgm:t>
        <a:bodyPr/>
        <a:lstStyle/>
        <a:p>
          <a:endParaRPr lang="en-US"/>
        </a:p>
      </dgm:t>
    </dgm:pt>
    <dgm:pt modelId="{79F277FE-2C6F-41D9-A4ED-0A9B3452A660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7" action="ppaction://hlinksldjump"/>
            </a:rPr>
            <a:t>The Nature of Matter</a:t>
          </a:r>
          <a:endParaRPr lang="en-US" dirty="0"/>
        </a:p>
      </dgm:t>
    </dgm:pt>
    <dgm:pt modelId="{EF72A4A9-AFDD-4146-AAEC-E304ABEDF90D}" type="parTrans" cxnId="{1C1F0F03-0CB1-4661-B47E-8F28D075500E}">
      <dgm:prSet/>
      <dgm:spPr/>
      <dgm:t>
        <a:bodyPr/>
        <a:lstStyle/>
        <a:p>
          <a:endParaRPr lang="en-US"/>
        </a:p>
      </dgm:t>
    </dgm:pt>
    <dgm:pt modelId="{87C5E760-51A5-4531-81CD-B8F102F26C5E}" type="sibTrans" cxnId="{1C1F0F03-0CB1-4661-B47E-8F28D075500E}">
      <dgm:prSet/>
      <dgm:spPr/>
      <dgm:t>
        <a:bodyPr/>
        <a:lstStyle/>
        <a:p>
          <a:endParaRPr lang="en-US"/>
        </a:p>
      </dgm:t>
    </dgm:pt>
    <dgm:pt modelId="{AE209675-A20B-42BB-B842-C2C779277607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8" action="ppaction://hlinksldjump"/>
            </a:rPr>
            <a:t>Quantum Physics</a:t>
          </a:r>
          <a:endParaRPr lang="en-US" dirty="0"/>
        </a:p>
      </dgm:t>
    </dgm:pt>
    <dgm:pt modelId="{C099DDCE-C005-471F-8D13-420E2ACF3714}" type="parTrans" cxnId="{25851930-DF48-4AB0-A71B-E6FE00E72A8F}">
      <dgm:prSet/>
      <dgm:spPr/>
      <dgm:t>
        <a:bodyPr/>
        <a:lstStyle/>
        <a:p>
          <a:endParaRPr lang="en-US"/>
        </a:p>
      </dgm:t>
    </dgm:pt>
    <dgm:pt modelId="{747615CB-380D-477E-A6BD-8D8CED7F0A09}" type="sibTrans" cxnId="{25851930-DF48-4AB0-A71B-E6FE00E72A8F}">
      <dgm:prSet/>
      <dgm:spPr/>
      <dgm:t>
        <a:bodyPr/>
        <a:lstStyle/>
        <a:p>
          <a:endParaRPr lang="en-US"/>
        </a:p>
      </dgm:t>
    </dgm:pt>
    <dgm:pt modelId="{63C3D73B-0D96-492B-9C19-4A9B6FE26123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9" action="ppaction://hlinksldjump"/>
            </a:rPr>
            <a:t>Biological and Social Science</a:t>
          </a:r>
          <a:endParaRPr lang="en-US" dirty="0"/>
        </a:p>
      </dgm:t>
    </dgm:pt>
    <dgm:pt modelId="{C3CF8892-465F-407A-9455-4AC81A8D73E6}" type="parTrans" cxnId="{A7A3607B-B98D-40C5-BC6F-38C64C1A24D5}">
      <dgm:prSet/>
      <dgm:spPr/>
      <dgm:t>
        <a:bodyPr/>
        <a:lstStyle/>
        <a:p>
          <a:endParaRPr lang="en-US"/>
        </a:p>
      </dgm:t>
    </dgm:pt>
    <dgm:pt modelId="{7581B5BC-70FB-463E-9B6D-563FBBC6CDCC}" type="sibTrans" cxnId="{A7A3607B-B98D-40C5-BC6F-38C64C1A24D5}">
      <dgm:prSet/>
      <dgm:spPr/>
      <dgm:t>
        <a:bodyPr/>
        <a:lstStyle/>
        <a:p>
          <a:endParaRPr lang="en-US"/>
        </a:p>
      </dgm:t>
    </dgm:pt>
    <dgm:pt modelId="{B2E4A030-068D-443D-9184-D080C6BA4155}">
      <dgm:prSet/>
      <dgm:spPr/>
      <dgm:t>
        <a:bodyPr/>
        <a:lstStyle/>
        <a:p>
          <a:r>
            <a:rPr lang="en-US" dirty="0" smtClean="0"/>
            <a:t>Public Culture</a:t>
          </a:r>
          <a:endParaRPr lang="en-US" dirty="0"/>
        </a:p>
      </dgm:t>
    </dgm:pt>
    <dgm:pt modelId="{B7A6B14B-C6BA-4979-ACC0-A7708F6BCE29}" type="parTrans" cxnId="{4CA6182B-DFEC-4CCF-BD9D-537B13E32D1A}">
      <dgm:prSet/>
      <dgm:spPr/>
      <dgm:t>
        <a:bodyPr/>
        <a:lstStyle/>
        <a:p>
          <a:endParaRPr lang="en-US"/>
        </a:p>
      </dgm:t>
    </dgm:pt>
    <dgm:pt modelId="{ACEF42F6-C53C-45D4-AE89-F8B0CDFBDF78}" type="sibTrans" cxnId="{4CA6182B-DFEC-4CCF-BD9D-537B13E32D1A}">
      <dgm:prSet/>
      <dgm:spPr/>
      <dgm:t>
        <a:bodyPr/>
        <a:lstStyle/>
        <a:p>
          <a:endParaRPr lang="en-US"/>
        </a:p>
      </dgm:t>
    </dgm:pt>
    <dgm:pt modelId="{30FB5F79-5C5C-4C2A-A839-840F560266AB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10" action="ppaction://hlinksldjump"/>
            </a:rPr>
            <a:t>Popular Trends</a:t>
          </a:r>
          <a:endParaRPr lang="en-US" dirty="0"/>
        </a:p>
      </dgm:t>
    </dgm:pt>
    <dgm:pt modelId="{42E7ADE9-45B1-44DA-9986-3B7E7F09C900}" type="parTrans" cxnId="{54FB423A-B858-41BF-A7E0-51CC99363D58}">
      <dgm:prSet/>
      <dgm:spPr/>
      <dgm:t>
        <a:bodyPr/>
        <a:lstStyle/>
        <a:p>
          <a:endParaRPr lang="en-US"/>
        </a:p>
      </dgm:t>
    </dgm:pt>
    <dgm:pt modelId="{9C3A57CC-F843-4599-BFCB-E8C0EABFC9D6}" type="sibTrans" cxnId="{54FB423A-B858-41BF-A7E0-51CC99363D58}">
      <dgm:prSet/>
      <dgm:spPr/>
      <dgm:t>
        <a:bodyPr/>
        <a:lstStyle/>
        <a:p>
          <a:endParaRPr lang="en-US"/>
        </a:p>
      </dgm:t>
    </dgm:pt>
    <dgm:pt modelId="{B235C8F3-76CE-481A-B430-5EC91B81529E}" type="pres">
      <dgm:prSet presAssocID="{E39A1F74-9435-4F3C-A96A-45F3E6DE0FF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E98DDD-495E-4641-8F83-17919CB841E3}" type="pres">
      <dgm:prSet presAssocID="{530BB0E3-C5A9-486F-AD3B-6B4655D4FE73}" presName="root" presStyleCnt="0"/>
      <dgm:spPr/>
    </dgm:pt>
    <dgm:pt modelId="{CE009AA0-6181-4E74-93F4-E9793C189AFA}" type="pres">
      <dgm:prSet presAssocID="{530BB0E3-C5A9-486F-AD3B-6B4655D4FE73}" presName="rootComposite" presStyleCnt="0"/>
      <dgm:spPr/>
    </dgm:pt>
    <dgm:pt modelId="{C063974E-B848-43B4-AFAA-DB7D0092D266}" type="pres">
      <dgm:prSet presAssocID="{530BB0E3-C5A9-486F-AD3B-6B4655D4FE73}" presName="rootText" presStyleLbl="node1" presStyleIdx="0" presStyleCnt="4"/>
      <dgm:spPr/>
    </dgm:pt>
    <dgm:pt modelId="{30892D12-BABD-4474-931E-58974EA03823}" type="pres">
      <dgm:prSet presAssocID="{530BB0E3-C5A9-486F-AD3B-6B4655D4FE73}" presName="rootConnector" presStyleLbl="node1" presStyleIdx="0" presStyleCnt="4"/>
      <dgm:spPr/>
    </dgm:pt>
    <dgm:pt modelId="{A927342B-C1D3-4B1C-9167-3AE4878AD07A}" type="pres">
      <dgm:prSet presAssocID="{530BB0E3-C5A9-486F-AD3B-6B4655D4FE73}" presName="childShape" presStyleCnt="0"/>
      <dgm:spPr/>
    </dgm:pt>
    <dgm:pt modelId="{61A3B655-AC3E-4943-BC52-FED021493032}" type="pres">
      <dgm:prSet presAssocID="{4E9BBA3B-B251-4EF5-8D41-A2EF819BA407}" presName="Name13" presStyleLbl="parChTrans1D2" presStyleIdx="0" presStyleCnt="10"/>
      <dgm:spPr/>
    </dgm:pt>
    <dgm:pt modelId="{5660CA93-4667-44D3-AF61-8D242488B7D4}" type="pres">
      <dgm:prSet presAssocID="{0DF87312-5199-4833-9576-2F52660CB8A7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87689-1C41-40BD-9439-E7F5F37D0785}" type="pres">
      <dgm:prSet presAssocID="{AEAC26F7-B9DD-4F37-9CD1-861ACC2CD585}" presName="Name13" presStyleLbl="parChTrans1D2" presStyleIdx="1" presStyleCnt="10"/>
      <dgm:spPr/>
    </dgm:pt>
    <dgm:pt modelId="{B74975A1-C71F-446D-B844-FAF6BC14FE3E}" type="pres">
      <dgm:prSet presAssocID="{90B06251-3CCA-4DD3-9BE6-2B17E806B7D0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DC64A-5529-49A7-997B-B5B582CFB2FE}" type="pres">
      <dgm:prSet presAssocID="{77911954-B251-4C31-8749-12E97EAA91BF}" presName="root" presStyleCnt="0"/>
      <dgm:spPr/>
    </dgm:pt>
    <dgm:pt modelId="{35CE7379-2821-436A-B7EA-528BF23416C3}" type="pres">
      <dgm:prSet presAssocID="{77911954-B251-4C31-8749-12E97EAA91BF}" presName="rootComposite" presStyleCnt="0"/>
      <dgm:spPr/>
    </dgm:pt>
    <dgm:pt modelId="{EB76061F-FE3A-4B50-9F39-25702C482CB5}" type="pres">
      <dgm:prSet presAssocID="{77911954-B251-4C31-8749-12E97EAA91BF}" presName="rootText" presStyleLbl="node1" presStyleIdx="1" presStyleCnt="4"/>
      <dgm:spPr/>
      <dgm:t>
        <a:bodyPr/>
        <a:lstStyle/>
        <a:p>
          <a:endParaRPr lang="en-US"/>
        </a:p>
      </dgm:t>
    </dgm:pt>
    <dgm:pt modelId="{1294D4B9-F50A-4C45-B19B-0464CEBFA2D7}" type="pres">
      <dgm:prSet presAssocID="{77911954-B251-4C31-8749-12E97EAA91BF}" presName="rootConnector" presStyleLbl="node1" presStyleIdx="1" presStyleCnt="4"/>
      <dgm:spPr/>
    </dgm:pt>
    <dgm:pt modelId="{05E0E701-F0D7-47A1-9CA3-7A608D226934}" type="pres">
      <dgm:prSet presAssocID="{77911954-B251-4C31-8749-12E97EAA91BF}" presName="childShape" presStyleCnt="0"/>
      <dgm:spPr/>
    </dgm:pt>
    <dgm:pt modelId="{7CEFFFFE-5483-4516-8FE0-E15BBCD11E06}" type="pres">
      <dgm:prSet presAssocID="{A2A79FE7-A438-45E8-B0C1-B54127D6D926}" presName="Name13" presStyleLbl="parChTrans1D2" presStyleIdx="2" presStyleCnt="10"/>
      <dgm:spPr/>
    </dgm:pt>
    <dgm:pt modelId="{9864DE24-1600-415E-A53F-153B4B99DD3E}" type="pres">
      <dgm:prSet presAssocID="{AF5179E0-4B08-4E42-AA0F-9ABDE18647AC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D9CF2-6154-4F18-BC5E-8CFFC5C4876D}" type="pres">
      <dgm:prSet presAssocID="{6CEE1997-FC49-4D15-953F-E2BA75C0292D}" presName="Name13" presStyleLbl="parChTrans1D2" presStyleIdx="3" presStyleCnt="10"/>
      <dgm:spPr/>
    </dgm:pt>
    <dgm:pt modelId="{595952BB-0FFB-40E2-8066-734F5344CAFC}" type="pres">
      <dgm:prSet presAssocID="{BB853F18-97A1-4A9D-9840-0F544E347217}" presName="childText" presStyleLbl="bgAcc1" presStyleIdx="3" presStyleCnt="10">
        <dgm:presLayoutVars>
          <dgm:bulletEnabled val="1"/>
        </dgm:presLayoutVars>
      </dgm:prSet>
      <dgm:spPr/>
    </dgm:pt>
    <dgm:pt modelId="{27507033-411B-45B3-AFB9-1E7167F9752F}" type="pres">
      <dgm:prSet presAssocID="{8F0A24A7-6FE9-4020-9498-07BA3C35BF86}" presName="Name13" presStyleLbl="parChTrans1D2" presStyleIdx="4" presStyleCnt="10"/>
      <dgm:spPr/>
    </dgm:pt>
    <dgm:pt modelId="{9E9DA34E-0FB8-40CF-846E-AC0DF70D50F8}" type="pres">
      <dgm:prSet presAssocID="{7116C00B-19CE-4E01-A5BA-3171239CFB91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44E45-869E-4130-B426-67E8E392EC91}" type="pres">
      <dgm:prSet presAssocID="{FEAB36E3-2FD1-4E3A-B330-014FDA291569}" presName="Name13" presStyleLbl="parChTrans1D2" presStyleIdx="5" presStyleCnt="10"/>
      <dgm:spPr/>
    </dgm:pt>
    <dgm:pt modelId="{9C25FBFA-379F-4F72-ABD8-ACB6A33BEF2E}" type="pres">
      <dgm:prSet presAssocID="{A6A8976D-3892-4F93-ABCC-E074FC2808F0}" presName="childText" presStyleLbl="bgAcc1" presStyleIdx="5" presStyleCnt="10">
        <dgm:presLayoutVars>
          <dgm:bulletEnabled val="1"/>
        </dgm:presLayoutVars>
      </dgm:prSet>
      <dgm:spPr/>
    </dgm:pt>
    <dgm:pt modelId="{CD5FAC1C-B20A-49D1-B129-A329F82CCBD2}" type="pres">
      <dgm:prSet presAssocID="{5A8C1559-FA75-426B-AD20-92FD9ED33C0D}" presName="root" presStyleCnt="0"/>
      <dgm:spPr/>
    </dgm:pt>
    <dgm:pt modelId="{19D1B571-4505-47E3-8304-80A7D4EE9502}" type="pres">
      <dgm:prSet presAssocID="{5A8C1559-FA75-426B-AD20-92FD9ED33C0D}" presName="rootComposite" presStyleCnt="0"/>
      <dgm:spPr/>
    </dgm:pt>
    <dgm:pt modelId="{5964C605-D5A8-4BF9-8D5B-D9B2CA4B8C7D}" type="pres">
      <dgm:prSet presAssocID="{5A8C1559-FA75-426B-AD20-92FD9ED33C0D}" presName="rootText" presStyleLbl="node1" presStyleIdx="2" presStyleCnt="4"/>
      <dgm:spPr/>
      <dgm:t>
        <a:bodyPr/>
        <a:lstStyle/>
        <a:p>
          <a:endParaRPr lang="en-US"/>
        </a:p>
      </dgm:t>
    </dgm:pt>
    <dgm:pt modelId="{6863D940-775D-492F-AE36-714A435A70AC}" type="pres">
      <dgm:prSet presAssocID="{5A8C1559-FA75-426B-AD20-92FD9ED33C0D}" presName="rootConnector" presStyleLbl="node1" presStyleIdx="2" presStyleCnt="4"/>
      <dgm:spPr/>
    </dgm:pt>
    <dgm:pt modelId="{FCAF5E84-7DC1-4D66-B7E2-77F590354591}" type="pres">
      <dgm:prSet presAssocID="{5A8C1559-FA75-426B-AD20-92FD9ED33C0D}" presName="childShape" presStyleCnt="0"/>
      <dgm:spPr/>
    </dgm:pt>
    <dgm:pt modelId="{79FC665D-8BE3-4F6F-8B59-645191C0006A}" type="pres">
      <dgm:prSet presAssocID="{EF72A4A9-AFDD-4146-AAEC-E304ABEDF90D}" presName="Name13" presStyleLbl="parChTrans1D2" presStyleIdx="6" presStyleCnt="10"/>
      <dgm:spPr/>
    </dgm:pt>
    <dgm:pt modelId="{9C4AFB83-A91F-43D2-B3C9-75055C4591EC}" type="pres">
      <dgm:prSet presAssocID="{79F277FE-2C6F-41D9-A4ED-0A9B3452A660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E21EF-F6F7-4C30-8B59-44FD6B5FC48C}" type="pres">
      <dgm:prSet presAssocID="{C099DDCE-C005-471F-8D13-420E2ACF3714}" presName="Name13" presStyleLbl="parChTrans1D2" presStyleIdx="7" presStyleCnt="10"/>
      <dgm:spPr/>
    </dgm:pt>
    <dgm:pt modelId="{52716E63-4829-41A0-A363-3268F49E46AD}" type="pres">
      <dgm:prSet presAssocID="{AE209675-A20B-42BB-B842-C2C779277607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AB0D5-4B4F-4B80-9E5B-996B879AF379}" type="pres">
      <dgm:prSet presAssocID="{C3CF8892-465F-407A-9455-4AC81A8D73E6}" presName="Name13" presStyleLbl="parChTrans1D2" presStyleIdx="8" presStyleCnt="10"/>
      <dgm:spPr/>
    </dgm:pt>
    <dgm:pt modelId="{6C205A4C-0F1D-42D9-9CD6-828AB96EBFC4}" type="pres">
      <dgm:prSet presAssocID="{63C3D73B-0D96-492B-9C19-4A9B6FE26123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812AD-36CD-4AE4-8079-98B33B985527}" type="pres">
      <dgm:prSet presAssocID="{B2E4A030-068D-443D-9184-D080C6BA4155}" presName="root" presStyleCnt="0"/>
      <dgm:spPr/>
    </dgm:pt>
    <dgm:pt modelId="{7D9EAEAC-83DC-4EF6-A7F7-54773FE9D66C}" type="pres">
      <dgm:prSet presAssocID="{B2E4A030-068D-443D-9184-D080C6BA4155}" presName="rootComposite" presStyleCnt="0"/>
      <dgm:spPr/>
    </dgm:pt>
    <dgm:pt modelId="{03CA50D8-8281-4BAD-BBC4-D8D14516E9F2}" type="pres">
      <dgm:prSet presAssocID="{B2E4A030-068D-443D-9184-D080C6BA4155}" presName="rootText" presStyleLbl="node1" presStyleIdx="3" presStyleCnt="4"/>
      <dgm:spPr/>
    </dgm:pt>
    <dgm:pt modelId="{00C61397-FDBE-4B1A-84E3-42BFB1B872F4}" type="pres">
      <dgm:prSet presAssocID="{B2E4A030-068D-443D-9184-D080C6BA4155}" presName="rootConnector" presStyleLbl="node1" presStyleIdx="3" presStyleCnt="4"/>
      <dgm:spPr/>
    </dgm:pt>
    <dgm:pt modelId="{1F431188-EFEB-4F58-A8FD-A85E506D5760}" type="pres">
      <dgm:prSet presAssocID="{B2E4A030-068D-443D-9184-D080C6BA4155}" presName="childShape" presStyleCnt="0"/>
      <dgm:spPr/>
    </dgm:pt>
    <dgm:pt modelId="{4879452A-BF70-4EE1-842F-38EA44980EBE}" type="pres">
      <dgm:prSet presAssocID="{42E7ADE9-45B1-44DA-9986-3B7E7F09C900}" presName="Name13" presStyleLbl="parChTrans1D2" presStyleIdx="9" presStyleCnt="10"/>
      <dgm:spPr/>
    </dgm:pt>
    <dgm:pt modelId="{2FA582A6-8DD7-4936-9641-0DF91478C559}" type="pres">
      <dgm:prSet presAssocID="{30FB5F79-5C5C-4C2A-A839-840F560266AB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593B1E-404A-46F5-9DEA-831122364A58}" type="presOf" srcId="{30FB5F79-5C5C-4C2A-A839-840F560266AB}" destId="{2FA582A6-8DD7-4936-9641-0DF91478C559}" srcOrd="0" destOrd="0" presId="urn:microsoft.com/office/officeart/2005/8/layout/hierarchy3"/>
    <dgm:cxn modelId="{DFAB2B8E-7AA7-4AD1-BA3C-F26264326AEF}" srcId="{530BB0E3-C5A9-486F-AD3B-6B4655D4FE73}" destId="{90B06251-3CCA-4DD3-9BE6-2B17E806B7D0}" srcOrd="1" destOrd="0" parTransId="{AEAC26F7-B9DD-4F37-9CD1-861ACC2CD585}" sibTransId="{C562A440-181E-4BDE-9E6D-BD2A9DF677E2}"/>
    <dgm:cxn modelId="{75019DC0-C6A0-48E6-9A7B-79BAC0C053E0}" type="presOf" srcId="{5A8C1559-FA75-426B-AD20-92FD9ED33C0D}" destId="{6863D940-775D-492F-AE36-714A435A70AC}" srcOrd="1" destOrd="0" presId="urn:microsoft.com/office/officeart/2005/8/layout/hierarchy3"/>
    <dgm:cxn modelId="{C0D6CCD9-8D3C-436B-9267-DC43027CAA94}" srcId="{77911954-B251-4C31-8749-12E97EAA91BF}" destId="{7116C00B-19CE-4E01-A5BA-3171239CFB91}" srcOrd="2" destOrd="0" parTransId="{8F0A24A7-6FE9-4020-9498-07BA3C35BF86}" sibTransId="{2A760985-48EB-4886-9C20-5896B84C2A7B}"/>
    <dgm:cxn modelId="{25851930-DF48-4AB0-A71B-E6FE00E72A8F}" srcId="{5A8C1559-FA75-426B-AD20-92FD9ED33C0D}" destId="{AE209675-A20B-42BB-B842-C2C779277607}" srcOrd="1" destOrd="0" parTransId="{C099DDCE-C005-471F-8D13-420E2ACF3714}" sibTransId="{747615CB-380D-477E-A6BD-8D8CED7F0A09}"/>
    <dgm:cxn modelId="{3A295A71-E527-4225-BE06-EEFCEE3DABBB}" type="presOf" srcId="{EF72A4A9-AFDD-4146-AAEC-E304ABEDF90D}" destId="{79FC665D-8BE3-4F6F-8B59-645191C0006A}" srcOrd="0" destOrd="0" presId="urn:microsoft.com/office/officeart/2005/8/layout/hierarchy3"/>
    <dgm:cxn modelId="{D1857A4A-A462-4909-B4CD-7DEA5C3B1CE6}" type="presOf" srcId="{E39A1F74-9435-4F3C-A96A-45F3E6DE0FF2}" destId="{B235C8F3-76CE-481A-B430-5EC91B81529E}" srcOrd="0" destOrd="0" presId="urn:microsoft.com/office/officeart/2005/8/layout/hierarchy3"/>
    <dgm:cxn modelId="{DDE04DEC-CF4F-4A16-9247-9028BEA845AE}" srcId="{E39A1F74-9435-4F3C-A96A-45F3E6DE0FF2}" destId="{5A8C1559-FA75-426B-AD20-92FD9ED33C0D}" srcOrd="2" destOrd="0" parTransId="{C6A4FFA8-649B-4D6B-8C51-EF14CC2B6F6B}" sibTransId="{6648D1A1-ED98-43AD-92B7-7E0E59EFFFC5}"/>
    <dgm:cxn modelId="{713B2F42-13BA-4DDB-9715-D0263B9254E0}" type="presOf" srcId="{63C3D73B-0D96-492B-9C19-4A9B6FE26123}" destId="{6C205A4C-0F1D-42D9-9CD6-828AB96EBFC4}" srcOrd="0" destOrd="0" presId="urn:microsoft.com/office/officeart/2005/8/layout/hierarchy3"/>
    <dgm:cxn modelId="{B43682D1-B075-4024-98AA-40918CFD97C0}" type="presOf" srcId="{AEAC26F7-B9DD-4F37-9CD1-861ACC2CD585}" destId="{EBB87689-1C41-40BD-9439-E7F5F37D0785}" srcOrd="0" destOrd="0" presId="urn:microsoft.com/office/officeart/2005/8/layout/hierarchy3"/>
    <dgm:cxn modelId="{2A882813-28AA-49E4-AF3D-81CFA3A64A83}" type="presOf" srcId="{0DF87312-5199-4833-9576-2F52660CB8A7}" destId="{5660CA93-4667-44D3-AF61-8D242488B7D4}" srcOrd="0" destOrd="0" presId="urn:microsoft.com/office/officeart/2005/8/layout/hierarchy3"/>
    <dgm:cxn modelId="{212DEF6C-A229-4ADC-8A11-ACD6D7B6AF63}" type="presOf" srcId="{4E9BBA3B-B251-4EF5-8D41-A2EF819BA407}" destId="{61A3B655-AC3E-4943-BC52-FED021493032}" srcOrd="0" destOrd="0" presId="urn:microsoft.com/office/officeart/2005/8/layout/hierarchy3"/>
    <dgm:cxn modelId="{28EF3205-C8D1-4253-9940-3B5AD46EBEF8}" type="presOf" srcId="{42E7ADE9-45B1-44DA-9986-3B7E7F09C900}" destId="{4879452A-BF70-4EE1-842F-38EA44980EBE}" srcOrd="0" destOrd="0" presId="urn:microsoft.com/office/officeart/2005/8/layout/hierarchy3"/>
    <dgm:cxn modelId="{E38ACE6E-F9F0-4488-A22C-84B13F3DB053}" type="presOf" srcId="{530BB0E3-C5A9-486F-AD3B-6B4655D4FE73}" destId="{C063974E-B848-43B4-AFAA-DB7D0092D266}" srcOrd="0" destOrd="0" presId="urn:microsoft.com/office/officeart/2005/8/layout/hierarchy3"/>
    <dgm:cxn modelId="{53BC1469-6B4D-4EDB-9579-01844C1B0940}" type="presOf" srcId="{A6A8976D-3892-4F93-ABCC-E074FC2808F0}" destId="{9C25FBFA-379F-4F72-ABD8-ACB6A33BEF2E}" srcOrd="0" destOrd="0" presId="urn:microsoft.com/office/officeart/2005/8/layout/hierarchy3"/>
    <dgm:cxn modelId="{B24729A6-7933-4F08-A8DF-874C2F46758B}" type="presOf" srcId="{C3CF8892-465F-407A-9455-4AC81A8D73E6}" destId="{9D0AB0D5-4B4F-4B80-9E5B-996B879AF379}" srcOrd="0" destOrd="0" presId="urn:microsoft.com/office/officeart/2005/8/layout/hierarchy3"/>
    <dgm:cxn modelId="{889980C3-0A46-4FA4-8710-A2047C5CB141}" type="presOf" srcId="{BB853F18-97A1-4A9D-9840-0F544E347217}" destId="{595952BB-0FFB-40E2-8066-734F5344CAFC}" srcOrd="0" destOrd="0" presId="urn:microsoft.com/office/officeart/2005/8/layout/hierarchy3"/>
    <dgm:cxn modelId="{C194E369-69F4-4821-BEDF-058AEAACA6EA}" type="presOf" srcId="{B2E4A030-068D-443D-9184-D080C6BA4155}" destId="{00C61397-FDBE-4B1A-84E3-42BFB1B872F4}" srcOrd="1" destOrd="0" presId="urn:microsoft.com/office/officeart/2005/8/layout/hierarchy3"/>
    <dgm:cxn modelId="{B8EEAA27-52B1-414D-9F6D-9346B09AB5DE}" type="presOf" srcId="{77911954-B251-4C31-8749-12E97EAA91BF}" destId="{EB76061F-FE3A-4B50-9F39-25702C482CB5}" srcOrd="0" destOrd="0" presId="urn:microsoft.com/office/officeart/2005/8/layout/hierarchy3"/>
    <dgm:cxn modelId="{AFE5F1A9-FE1F-410E-B483-AEF00FB9B1E1}" type="presOf" srcId="{B2E4A030-068D-443D-9184-D080C6BA4155}" destId="{03CA50D8-8281-4BAD-BBC4-D8D14516E9F2}" srcOrd="0" destOrd="0" presId="urn:microsoft.com/office/officeart/2005/8/layout/hierarchy3"/>
    <dgm:cxn modelId="{B3772AA1-A308-46FB-819E-333399F2B6D8}" type="presOf" srcId="{8F0A24A7-6FE9-4020-9498-07BA3C35BF86}" destId="{27507033-411B-45B3-AFB9-1E7167F9752F}" srcOrd="0" destOrd="0" presId="urn:microsoft.com/office/officeart/2005/8/layout/hierarchy3"/>
    <dgm:cxn modelId="{57EA92B0-11EF-475A-B0FC-FB858526972C}" type="presOf" srcId="{79F277FE-2C6F-41D9-A4ED-0A9B3452A660}" destId="{9C4AFB83-A91F-43D2-B3C9-75055C4591EC}" srcOrd="0" destOrd="0" presId="urn:microsoft.com/office/officeart/2005/8/layout/hierarchy3"/>
    <dgm:cxn modelId="{BFCE61B9-49F0-42DF-9FEB-14878E75CC8B}" type="presOf" srcId="{90B06251-3CCA-4DD3-9BE6-2B17E806B7D0}" destId="{B74975A1-C71F-446D-B844-FAF6BC14FE3E}" srcOrd="0" destOrd="0" presId="urn:microsoft.com/office/officeart/2005/8/layout/hierarchy3"/>
    <dgm:cxn modelId="{1C1F0F03-0CB1-4661-B47E-8F28D075500E}" srcId="{5A8C1559-FA75-426B-AD20-92FD9ED33C0D}" destId="{79F277FE-2C6F-41D9-A4ED-0A9B3452A660}" srcOrd="0" destOrd="0" parTransId="{EF72A4A9-AFDD-4146-AAEC-E304ABEDF90D}" sibTransId="{87C5E760-51A5-4531-81CD-B8F102F26C5E}"/>
    <dgm:cxn modelId="{A7281150-CFDE-4590-AED7-A42BB65FB540}" srcId="{E39A1F74-9435-4F3C-A96A-45F3E6DE0FF2}" destId="{77911954-B251-4C31-8749-12E97EAA91BF}" srcOrd="1" destOrd="0" parTransId="{E31CC2C0-A88E-4210-B466-A6E72B20C773}" sibTransId="{E6CD07D8-1F98-4C93-B981-FA76B9997EAC}"/>
    <dgm:cxn modelId="{F75A1781-7B75-45BC-8026-71A2E232EBD1}" srcId="{77911954-B251-4C31-8749-12E97EAA91BF}" destId="{A6A8976D-3892-4F93-ABCC-E074FC2808F0}" srcOrd="3" destOrd="0" parTransId="{FEAB36E3-2FD1-4E3A-B330-014FDA291569}" sibTransId="{5E32F1FD-0DE6-4CC7-BB4E-3EBA0327FE1C}"/>
    <dgm:cxn modelId="{BD132E3E-3832-46E6-98E0-CA9F0359B6AD}" srcId="{77911954-B251-4C31-8749-12E97EAA91BF}" destId="{AF5179E0-4B08-4E42-AA0F-9ABDE18647AC}" srcOrd="0" destOrd="0" parTransId="{A2A79FE7-A438-45E8-B0C1-B54127D6D926}" sibTransId="{9A3EDBCB-054B-459B-85A3-DC465537BB66}"/>
    <dgm:cxn modelId="{B1FCC85A-CF47-442B-B6BE-9F71A16A0179}" type="presOf" srcId="{FEAB36E3-2FD1-4E3A-B330-014FDA291569}" destId="{50044E45-869E-4130-B426-67E8E392EC91}" srcOrd="0" destOrd="0" presId="urn:microsoft.com/office/officeart/2005/8/layout/hierarchy3"/>
    <dgm:cxn modelId="{79BCA83D-C0CB-4228-997B-871FCAB56F1D}" type="presOf" srcId="{AF5179E0-4B08-4E42-AA0F-9ABDE18647AC}" destId="{9864DE24-1600-415E-A53F-153B4B99DD3E}" srcOrd="0" destOrd="0" presId="urn:microsoft.com/office/officeart/2005/8/layout/hierarchy3"/>
    <dgm:cxn modelId="{7A1A9A97-4FB0-4FA7-BC23-E2A4C0C22342}" type="presOf" srcId="{5A8C1559-FA75-426B-AD20-92FD9ED33C0D}" destId="{5964C605-D5A8-4BF9-8D5B-D9B2CA4B8C7D}" srcOrd="0" destOrd="0" presId="urn:microsoft.com/office/officeart/2005/8/layout/hierarchy3"/>
    <dgm:cxn modelId="{64203EB2-5C5B-494A-A134-07F6BAF0CF5C}" type="presOf" srcId="{AE209675-A20B-42BB-B842-C2C779277607}" destId="{52716E63-4829-41A0-A363-3268F49E46AD}" srcOrd="0" destOrd="0" presId="urn:microsoft.com/office/officeart/2005/8/layout/hierarchy3"/>
    <dgm:cxn modelId="{28CD3D4B-B05D-442D-A5EA-62703E3DF034}" type="presOf" srcId="{A2A79FE7-A438-45E8-B0C1-B54127D6D926}" destId="{7CEFFFFE-5483-4516-8FE0-E15BBCD11E06}" srcOrd="0" destOrd="0" presId="urn:microsoft.com/office/officeart/2005/8/layout/hierarchy3"/>
    <dgm:cxn modelId="{A7A3607B-B98D-40C5-BC6F-38C64C1A24D5}" srcId="{5A8C1559-FA75-426B-AD20-92FD9ED33C0D}" destId="{63C3D73B-0D96-492B-9C19-4A9B6FE26123}" srcOrd="2" destOrd="0" parTransId="{C3CF8892-465F-407A-9455-4AC81A8D73E6}" sibTransId="{7581B5BC-70FB-463E-9B6D-563FBBC6CDCC}"/>
    <dgm:cxn modelId="{4CA6182B-DFEC-4CCF-BD9D-537B13E32D1A}" srcId="{E39A1F74-9435-4F3C-A96A-45F3E6DE0FF2}" destId="{B2E4A030-068D-443D-9184-D080C6BA4155}" srcOrd="3" destOrd="0" parTransId="{B7A6B14B-C6BA-4979-ACC0-A7708F6BCE29}" sibTransId="{ACEF42F6-C53C-45D4-AE89-F8B0CDFBDF78}"/>
    <dgm:cxn modelId="{83688655-F704-4441-89FB-2CF6B8E94106}" srcId="{77911954-B251-4C31-8749-12E97EAA91BF}" destId="{BB853F18-97A1-4A9D-9840-0F544E347217}" srcOrd="1" destOrd="0" parTransId="{6CEE1997-FC49-4D15-953F-E2BA75C0292D}" sibTransId="{486F4B68-8586-4023-92DA-C46949701444}"/>
    <dgm:cxn modelId="{1A7EF2CD-E69A-4158-9B2E-BFDA04A3CC9A}" srcId="{530BB0E3-C5A9-486F-AD3B-6B4655D4FE73}" destId="{0DF87312-5199-4833-9576-2F52660CB8A7}" srcOrd="0" destOrd="0" parTransId="{4E9BBA3B-B251-4EF5-8D41-A2EF819BA407}" sibTransId="{69F4DDC6-8FD3-48F9-AC29-907CC7119983}"/>
    <dgm:cxn modelId="{4000B099-7380-493A-9E26-C0527B6601F5}" type="presOf" srcId="{7116C00B-19CE-4E01-A5BA-3171239CFB91}" destId="{9E9DA34E-0FB8-40CF-846E-AC0DF70D50F8}" srcOrd="0" destOrd="0" presId="urn:microsoft.com/office/officeart/2005/8/layout/hierarchy3"/>
    <dgm:cxn modelId="{65642A1F-3E2B-4AD6-AFA3-8D2E6A1B8026}" type="presOf" srcId="{6CEE1997-FC49-4D15-953F-E2BA75C0292D}" destId="{DE6D9CF2-6154-4F18-BC5E-8CFFC5C4876D}" srcOrd="0" destOrd="0" presId="urn:microsoft.com/office/officeart/2005/8/layout/hierarchy3"/>
    <dgm:cxn modelId="{6EC83FBD-431C-4089-A1B3-4642F8A21C35}" type="presOf" srcId="{77911954-B251-4C31-8749-12E97EAA91BF}" destId="{1294D4B9-F50A-4C45-B19B-0464CEBFA2D7}" srcOrd="1" destOrd="0" presId="urn:microsoft.com/office/officeart/2005/8/layout/hierarchy3"/>
    <dgm:cxn modelId="{3C0A8799-EE01-4EBF-8CFB-A6815A263BC3}" type="presOf" srcId="{C099DDCE-C005-471F-8D13-420E2ACF3714}" destId="{8ADE21EF-F6F7-4C30-8B59-44FD6B5FC48C}" srcOrd="0" destOrd="0" presId="urn:microsoft.com/office/officeart/2005/8/layout/hierarchy3"/>
    <dgm:cxn modelId="{CA09C656-9806-41A4-993E-26274C8F5CB3}" type="presOf" srcId="{530BB0E3-C5A9-486F-AD3B-6B4655D4FE73}" destId="{30892D12-BABD-4474-931E-58974EA03823}" srcOrd="1" destOrd="0" presId="urn:microsoft.com/office/officeart/2005/8/layout/hierarchy3"/>
    <dgm:cxn modelId="{54FB423A-B858-41BF-A7E0-51CC99363D58}" srcId="{B2E4A030-068D-443D-9184-D080C6BA4155}" destId="{30FB5F79-5C5C-4C2A-A839-840F560266AB}" srcOrd="0" destOrd="0" parTransId="{42E7ADE9-45B1-44DA-9986-3B7E7F09C900}" sibTransId="{9C3A57CC-F843-4599-BFCB-E8C0EABFC9D6}"/>
    <dgm:cxn modelId="{CEE6B103-9383-42B1-A3B2-1BD80443A3A6}" srcId="{E39A1F74-9435-4F3C-A96A-45F3E6DE0FF2}" destId="{530BB0E3-C5A9-486F-AD3B-6B4655D4FE73}" srcOrd="0" destOrd="0" parTransId="{79262F84-C5FF-41A2-9349-AC242AB0F677}" sibTransId="{C42B07C4-B873-4E24-8A26-9066CCEF039E}"/>
    <dgm:cxn modelId="{27C30621-6277-478A-856A-FC43DA187C53}" type="presParOf" srcId="{B235C8F3-76CE-481A-B430-5EC91B81529E}" destId="{12E98DDD-495E-4641-8F83-17919CB841E3}" srcOrd="0" destOrd="0" presId="urn:microsoft.com/office/officeart/2005/8/layout/hierarchy3"/>
    <dgm:cxn modelId="{3581474E-61EC-451B-AAD8-BCA20A53DED3}" type="presParOf" srcId="{12E98DDD-495E-4641-8F83-17919CB841E3}" destId="{CE009AA0-6181-4E74-93F4-E9793C189AFA}" srcOrd="0" destOrd="0" presId="urn:microsoft.com/office/officeart/2005/8/layout/hierarchy3"/>
    <dgm:cxn modelId="{23328B93-C93B-4072-AA8B-1217AC939992}" type="presParOf" srcId="{CE009AA0-6181-4E74-93F4-E9793C189AFA}" destId="{C063974E-B848-43B4-AFAA-DB7D0092D266}" srcOrd="0" destOrd="0" presId="urn:microsoft.com/office/officeart/2005/8/layout/hierarchy3"/>
    <dgm:cxn modelId="{DB375D94-43AF-4A4A-95D9-6DDEA1653620}" type="presParOf" srcId="{CE009AA0-6181-4E74-93F4-E9793C189AFA}" destId="{30892D12-BABD-4474-931E-58974EA03823}" srcOrd="1" destOrd="0" presId="urn:microsoft.com/office/officeart/2005/8/layout/hierarchy3"/>
    <dgm:cxn modelId="{F92A5630-48ED-4AC4-A23A-3EAFFA1E9D83}" type="presParOf" srcId="{12E98DDD-495E-4641-8F83-17919CB841E3}" destId="{A927342B-C1D3-4B1C-9167-3AE4878AD07A}" srcOrd="1" destOrd="0" presId="urn:microsoft.com/office/officeart/2005/8/layout/hierarchy3"/>
    <dgm:cxn modelId="{C84851DB-009F-4347-A5D7-1259171A4339}" type="presParOf" srcId="{A927342B-C1D3-4B1C-9167-3AE4878AD07A}" destId="{61A3B655-AC3E-4943-BC52-FED021493032}" srcOrd="0" destOrd="0" presId="urn:microsoft.com/office/officeart/2005/8/layout/hierarchy3"/>
    <dgm:cxn modelId="{93FD40C8-207F-4014-BFE9-D1DF60F00566}" type="presParOf" srcId="{A927342B-C1D3-4B1C-9167-3AE4878AD07A}" destId="{5660CA93-4667-44D3-AF61-8D242488B7D4}" srcOrd="1" destOrd="0" presId="urn:microsoft.com/office/officeart/2005/8/layout/hierarchy3"/>
    <dgm:cxn modelId="{7BF66C80-D146-40CD-9426-8C5605BE5851}" type="presParOf" srcId="{A927342B-C1D3-4B1C-9167-3AE4878AD07A}" destId="{EBB87689-1C41-40BD-9439-E7F5F37D0785}" srcOrd="2" destOrd="0" presId="urn:microsoft.com/office/officeart/2005/8/layout/hierarchy3"/>
    <dgm:cxn modelId="{24F80715-5D92-4B87-94C2-7D982508AD3F}" type="presParOf" srcId="{A927342B-C1D3-4B1C-9167-3AE4878AD07A}" destId="{B74975A1-C71F-446D-B844-FAF6BC14FE3E}" srcOrd="3" destOrd="0" presId="urn:microsoft.com/office/officeart/2005/8/layout/hierarchy3"/>
    <dgm:cxn modelId="{0BAFC4B9-061D-4CD7-A736-07DAC2E625BD}" type="presParOf" srcId="{B235C8F3-76CE-481A-B430-5EC91B81529E}" destId="{49EDC64A-5529-49A7-997B-B5B582CFB2FE}" srcOrd="1" destOrd="0" presId="urn:microsoft.com/office/officeart/2005/8/layout/hierarchy3"/>
    <dgm:cxn modelId="{A1F5BA5C-DB43-4285-8647-B066BCA2BF22}" type="presParOf" srcId="{49EDC64A-5529-49A7-997B-B5B582CFB2FE}" destId="{35CE7379-2821-436A-B7EA-528BF23416C3}" srcOrd="0" destOrd="0" presId="urn:microsoft.com/office/officeart/2005/8/layout/hierarchy3"/>
    <dgm:cxn modelId="{C8CE92B0-9CA6-49E8-93D9-42768DF48A31}" type="presParOf" srcId="{35CE7379-2821-436A-B7EA-528BF23416C3}" destId="{EB76061F-FE3A-4B50-9F39-25702C482CB5}" srcOrd="0" destOrd="0" presId="urn:microsoft.com/office/officeart/2005/8/layout/hierarchy3"/>
    <dgm:cxn modelId="{278F5207-1A0B-4BD6-922D-03DFF00462C7}" type="presParOf" srcId="{35CE7379-2821-436A-B7EA-528BF23416C3}" destId="{1294D4B9-F50A-4C45-B19B-0464CEBFA2D7}" srcOrd="1" destOrd="0" presId="urn:microsoft.com/office/officeart/2005/8/layout/hierarchy3"/>
    <dgm:cxn modelId="{D4D2435E-556A-417B-AD69-711BA4A2B579}" type="presParOf" srcId="{49EDC64A-5529-49A7-997B-B5B582CFB2FE}" destId="{05E0E701-F0D7-47A1-9CA3-7A608D226934}" srcOrd="1" destOrd="0" presId="urn:microsoft.com/office/officeart/2005/8/layout/hierarchy3"/>
    <dgm:cxn modelId="{8F9D6C64-671A-4A5A-8885-0625C1282BE5}" type="presParOf" srcId="{05E0E701-F0D7-47A1-9CA3-7A608D226934}" destId="{7CEFFFFE-5483-4516-8FE0-E15BBCD11E06}" srcOrd="0" destOrd="0" presId="urn:microsoft.com/office/officeart/2005/8/layout/hierarchy3"/>
    <dgm:cxn modelId="{F9D56E95-736B-4CC4-907E-63D070FE80F4}" type="presParOf" srcId="{05E0E701-F0D7-47A1-9CA3-7A608D226934}" destId="{9864DE24-1600-415E-A53F-153B4B99DD3E}" srcOrd="1" destOrd="0" presId="urn:microsoft.com/office/officeart/2005/8/layout/hierarchy3"/>
    <dgm:cxn modelId="{86104538-274B-463B-B68F-F73F5D3930AB}" type="presParOf" srcId="{05E0E701-F0D7-47A1-9CA3-7A608D226934}" destId="{DE6D9CF2-6154-4F18-BC5E-8CFFC5C4876D}" srcOrd="2" destOrd="0" presId="urn:microsoft.com/office/officeart/2005/8/layout/hierarchy3"/>
    <dgm:cxn modelId="{CFDC075A-4738-422E-991F-845567F4A526}" type="presParOf" srcId="{05E0E701-F0D7-47A1-9CA3-7A608D226934}" destId="{595952BB-0FFB-40E2-8066-734F5344CAFC}" srcOrd="3" destOrd="0" presId="urn:microsoft.com/office/officeart/2005/8/layout/hierarchy3"/>
    <dgm:cxn modelId="{70D4429D-B6DD-4D60-83EA-310F234EFE51}" type="presParOf" srcId="{05E0E701-F0D7-47A1-9CA3-7A608D226934}" destId="{27507033-411B-45B3-AFB9-1E7167F9752F}" srcOrd="4" destOrd="0" presId="urn:microsoft.com/office/officeart/2005/8/layout/hierarchy3"/>
    <dgm:cxn modelId="{44366250-5A46-48C2-ACBD-C314256A4565}" type="presParOf" srcId="{05E0E701-F0D7-47A1-9CA3-7A608D226934}" destId="{9E9DA34E-0FB8-40CF-846E-AC0DF70D50F8}" srcOrd="5" destOrd="0" presId="urn:microsoft.com/office/officeart/2005/8/layout/hierarchy3"/>
    <dgm:cxn modelId="{2FCFBE03-C765-4295-9A55-58A166B7580D}" type="presParOf" srcId="{05E0E701-F0D7-47A1-9CA3-7A608D226934}" destId="{50044E45-869E-4130-B426-67E8E392EC91}" srcOrd="6" destOrd="0" presId="urn:microsoft.com/office/officeart/2005/8/layout/hierarchy3"/>
    <dgm:cxn modelId="{E61E4F51-B2CA-4583-B843-EC350B8288CD}" type="presParOf" srcId="{05E0E701-F0D7-47A1-9CA3-7A608D226934}" destId="{9C25FBFA-379F-4F72-ABD8-ACB6A33BEF2E}" srcOrd="7" destOrd="0" presId="urn:microsoft.com/office/officeart/2005/8/layout/hierarchy3"/>
    <dgm:cxn modelId="{161F2E0C-8995-4291-B3E4-5B52E12EC8B8}" type="presParOf" srcId="{B235C8F3-76CE-481A-B430-5EC91B81529E}" destId="{CD5FAC1C-B20A-49D1-B129-A329F82CCBD2}" srcOrd="2" destOrd="0" presId="urn:microsoft.com/office/officeart/2005/8/layout/hierarchy3"/>
    <dgm:cxn modelId="{1276EE7E-57C2-4CB7-A27C-14738A62E4DA}" type="presParOf" srcId="{CD5FAC1C-B20A-49D1-B129-A329F82CCBD2}" destId="{19D1B571-4505-47E3-8304-80A7D4EE9502}" srcOrd="0" destOrd="0" presId="urn:microsoft.com/office/officeart/2005/8/layout/hierarchy3"/>
    <dgm:cxn modelId="{BE2BEB38-C47E-4368-A2B8-031514F9903B}" type="presParOf" srcId="{19D1B571-4505-47E3-8304-80A7D4EE9502}" destId="{5964C605-D5A8-4BF9-8D5B-D9B2CA4B8C7D}" srcOrd="0" destOrd="0" presId="urn:microsoft.com/office/officeart/2005/8/layout/hierarchy3"/>
    <dgm:cxn modelId="{AA057197-D2C3-4678-8B3C-BFD33F5872D0}" type="presParOf" srcId="{19D1B571-4505-47E3-8304-80A7D4EE9502}" destId="{6863D940-775D-492F-AE36-714A435A70AC}" srcOrd="1" destOrd="0" presId="urn:microsoft.com/office/officeart/2005/8/layout/hierarchy3"/>
    <dgm:cxn modelId="{A08099E6-692C-42A2-8F96-9AD9754CB17D}" type="presParOf" srcId="{CD5FAC1C-B20A-49D1-B129-A329F82CCBD2}" destId="{FCAF5E84-7DC1-4D66-B7E2-77F590354591}" srcOrd="1" destOrd="0" presId="urn:microsoft.com/office/officeart/2005/8/layout/hierarchy3"/>
    <dgm:cxn modelId="{DBD6CFA6-FBCE-41DA-88D8-0734EE2A1288}" type="presParOf" srcId="{FCAF5E84-7DC1-4D66-B7E2-77F590354591}" destId="{79FC665D-8BE3-4F6F-8B59-645191C0006A}" srcOrd="0" destOrd="0" presId="urn:microsoft.com/office/officeart/2005/8/layout/hierarchy3"/>
    <dgm:cxn modelId="{9BD035E2-29DD-40F8-8C5B-9A4E409A176A}" type="presParOf" srcId="{FCAF5E84-7DC1-4D66-B7E2-77F590354591}" destId="{9C4AFB83-A91F-43D2-B3C9-75055C4591EC}" srcOrd="1" destOrd="0" presId="urn:microsoft.com/office/officeart/2005/8/layout/hierarchy3"/>
    <dgm:cxn modelId="{B4F05495-74FC-4C35-83DA-EF99C335B706}" type="presParOf" srcId="{FCAF5E84-7DC1-4D66-B7E2-77F590354591}" destId="{8ADE21EF-F6F7-4C30-8B59-44FD6B5FC48C}" srcOrd="2" destOrd="0" presId="urn:microsoft.com/office/officeart/2005/8/layout/hierarchy3"/>
    <dgm:cxn modelId="{3BEEA772-EE37-4C1D-A24A-2FF32F2470D0}" type="presParOf" srcId="{FCAF5E84-7DC1-4D66-B7E2-77F590354591}" destId="{52716E63-4829-41A0-A363-3268F49E46AD}" srcOrd="3" destOrd="0" presId="urn:microsoft.com/office/officeart/2005/8/layout/hierarchy3"/>
    <dgm:cxn modelId="{8B97A4E7-7F8A-4521-BEEE-7FE87A4C3F40}" type="presParOf" srcId="{FCAF5E84-7DC1-4D66-B7E2-77F590354591}" destId="{9D0AB0D5-4B4F-4B80-9E5B-996B879AF379}" srcOrd="4" destOrd="0" presId="urn:microsoft.com/office/officeart/2005/8/layout/hierarchy3"/>
    <dgm:cxn modelId="{FA70D468-0627-485B-9072-234802E0B6D8}" type="presParOf" srcId="{FCAF5E84-7DC1-4D66-B7E2-77F590354591}" destId="{6C205A4C-0F1D-42D9-9CD6-828AB96EBFC4}" srcOrd="5" destOrd="0" presId="urn:microsoft.com/office/officeart/2005/8/layout/hierarchy3"/>
    <dgm:cxn modelId="{AD297975-EC55-4B49-B4BD-F2A645AA124E}" type="presParOf" srcId="{B235C8F3-76CE-481A-B430-5EC91B81529E}" destId="{266812AD-36CD-4AE4-8079-98B33B985527}" srcOrd="3" destOrd="0" presId="urn:microsoft.com/office/officeart/2005/8/layout/hierarchy3"/>
    <dgm:cxn modelId="{34529987-7957-4EE7-894C-CEAEE3DC7869}" type="presParOf" srcId="{266812AD-36CD-4AE4-8079-98B33B985527}" destId="{7D9EAEAC-83DC-4EF6-A7F7-54773FE9D66C}" srcOrd="0" destOrd="0" presId="urn:microsoft.com/office/officeart/2005/8/layout/hierarchy3"/>
    <dgm:cxn modelId="{E9863AEC-5D08-47AC-B476-7F0F61ABE331}" type="presParOf" srcId="{7D9EAEAC-83DC-4EF6-A7F7-54773FE9D66C}" destId="{03CA50D8-8281-4BAD-BBC4-D8D14516E9F2}" srcOrd="0" destOrd="0" presId="urn:microsoft.com/office/officeart/2005/8/layout/hierarchy3"/>
    <dgm:cxn modelId="{DB65F060-41FF-4D77-BCAF-1B8B22114B54}" type="presParOf" srcId="{7D9EAEAC-83DC-4EF6-A7F7-54773FE9D66C}" destId="{00C61397-FDBE-4B1A-84E3-42BFB1B872F4}" srcOrd="1" destOrd="0" presId="urn:microsoft.com/office/officeart/2005/8/layout/hierarchy3"/>
    <dgm:cxn modelId="{04220B7A-6C10-442A-9117-1C0AD36F6F7B}" type="presParOf" srcId="{266812AD-36CD-4AE4-8079-98B33B985527}" destId="{1F431188-EFEB-4F58-A8FD-A85E506D5760}" srcOrd="1" destOrd="0" presId="urn:microsoft.com/office/officeart/2005/8/layout/hierarchy3"/>
    <dgm:cxn modelId="{B764142E-69D6-4F1F-B9A3-B81070CDC26E}" type="presParOf" srcId="{1F431188-EFEB-4F58-A8FD-A85E506D5760}" destId="{4879452A-BF70-4EE1-842F-38EA44980EBE}" srcOrd="0" destOrd="0" presId="urn:microsoft.com/office/officeart/2005/8/layout/hierarchy3"/>
    <dgm:cxn modelId="{DE67A56E-4DD0-453D-88E9-26A4036E7E95}" type="presParOf" srcId="{1F431188-EFEB-4F58-A8FD-A85E506D5760}" destId="{2FA582A6-8DD7-4936-9641-0DF91478C55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3974E-B848-43B4-AFAA-DB7D0092D266}">
      <dsp:nvSpPr>
        <dsp:cNvPr id="0" name=""/>
        <dsp:cNvSpPr/>
      </dsp:nvSpPr>
      <dsp:spPr>
        <a:xfrm>
          <a:off x="330021" y="2561"/>
          <a:ext cx="1352959" cy="676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Psychology</a:t>
          </a:r>
          <a:endParaRPr lang="en-US" sz="2100" kern="1200" dirty="0"/>
        </a:p>
      </dsp:txBody>
      <dsp:txXfrm>
        <a:off x="349834" y="22374"/>
        <a:ext cx="1313333" cy="636853"/>
      </dsp:txXfrm>
    </dsp:sp>
    <dsp:sp modelId="{61A3B655-AC3E-4943-BC52-FED021493032}">
      <dsp:nvSpPr>
        <dsp:cNvPr id="0" name=""/>
        <dsp:cNvSpPr/>
      </dsp:nvSpPr>
      <dsp:spPr>
        <a:xfrm>
          <a:off x="465317" y="679040"/>
          <a:ext cx="135295" cy="507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359"/>
              </a:lnTo>
              <a:lnTo>
                <a:pt x="135295" y="5073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0CA93-4667-44D3-AF61-8D242488B7D4}">
      <dsp:nvSpPr>
        <dsp:cNvPr id="0" name=""/>
        <dsp:cNvSpPr/>
      </dsp:nvSpPr>
      <dsp:spPr>
        <a:xfrm>
          <a:off x="600613" y="848160"/>
          <a:ext cx="1082367" cy="676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hlinkClick xmlns:r="http://schemas.openxmlformats.org/officeDocument/2006/relationships" r:id="" action="ppaction://hlinksldjump"/>
            </a:rPr>
            <a:t>Sigmund Freud</a:t>
          </a:r>
          <a:endParaRPr lang="en-US" sz="1500" kern="1200" dirty="0"/>
        </a:p>
      </dsp:txBody>
      <dsp:txXfrm>
        <a:off x="620426" y="867973"/>
        <a:ext cx="1042741" cy="636853"/>
      </dsp:txXfrm>
    </dsp:sp>
    <dsp:sp modelId="{EBB87689-1C41-40BD-9439-E7F5F37D0785}">
      <dsp:nvSpPr>
        <dsp:cNvPr id="0" name=""/>
        <dsp:cNvSpPr/>
      </dsp:nvSpPr>
      <dsp:spPr>
        <a:xfrm>
          <a:off x="465317" y="679040"/>
          <a:ext cx="135295" cy="1352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959"/>
              </a:lnTo>
              <a:lnTo>
                <a:pt x="135295" y="13529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975A1-C71F-446D-B844-FAF6BC14FE3E}">
      <dsp:nvSpPr>
        <dsp:cNvPr id="0" name=""/>
        <dsp:cNvSpPr/>
      </dsp:nvSpPr>
      <dsp:spPr>
        <a:xfrm>
          <a:off x="600613" y="1693760"/>
          <a:ext cx="1082367" cy="676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hlinkClick xmlns:r="http://schemas.openxmlformats.org/officeDocument/2006/relationships" r:id="" action="ppaction://hlinksldjump"/>
            </a:rPr>
            <a:t>Effects of Freud</a:t>
          </a:r>
          <a:endParaRPr lang="en-US" sz="1500" kern="1200" dirty="0"/>
        </a:p>
      </dsp:txBody>
      <dsp:txXfrm>
        <a:off x="620426" y="1713573"/>
        <a:ext cx="1042741" cy="636853"/>
      </dsp:txXfrm>
    </dsp:sp>
    <dsp:sp modelId="{EB76061F-FE3A-4B50-9F39-25702C482CB5}">
      <dsp:nvSpPr>
        <dsp:cNvPr id="0" name=""/>
        <dsp:cNvSpPr/>
      </dsp:nvSpPr>
      <dsp:spPr>
        <a:xfrm>
          <a:off x="2021220" y="2561"/>
          <a:ext cx="1352959" cy="676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95288" algn="l"/>
            </a:tabLst>
          </a:pPr>
          <a:r>
            <a:rPr lang="en-US" sz="2100" kern="1200" dirty="0" smtClean="0"/>
            <a:t>Humanities</a:t>
          </a:r>
          <a:endParaRPr lang="en-US" sz="2100" kern="1200" dirty="0"/>
        </a:p>
      </dsp:txBody>
      <dsp:txXfrm>
        <a:off x="2041033" y="22374"/>
        <a:ext cx="1313333" cy="636853"/>
      </dsp:txXfrm>
    </dsp:sp>
    <dsp:sp modelId="{7CEFFFFE-5483-4516-8FE0-E15BBCD11E06}">
      <dsp:nvSpPr>
        <dsp:cNvPr id="0" name=""/>
        <dsp:cNvSpPr/>
      </dsp:nvSpPr>
      <dsp:spPr>
        <a:xfrm>
          <a:off x="2156516" y="679040"/>
          <a:ext cx="135295" cy="507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359"/>
              </a:lnTo>
              <a:lnTo>
                <a:pt x="135295" y="5073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4DE24-1600-415E-A53F-153B4B99DD3E}">
      <dsp:nvSpPr>
        <dsp:cNvPr id="0" name=""/>
        <dsp:cNvSpPr/>
      </dsp:nvSpPr>
      <dsp:spPr>
        <a:xfrm>
          <a:off x="2291812" y="848160"/>
          <a:ext cx="1082367" cy="676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hlinkClick xmlns:r="http://schemas.openxmlformats.org/officeDocument/2006/relationships" r:id="" action="ppaction://hlinksldjump"/>
            </a:rPr>
            <a:t>Popular Literature</a:t>
          </a:r>
          <a:endParaRPr lang="en-US" sz="1500" kern="1200" dirty="0"/>
        </a:p>
      </dsp:txBody>
      <dsp:txXfrm>
        <a:off x="2311625" y="867973"/>
        <a:ext cx="1042741" cy="636853"/>
      </dsp:txXfrm>
    </dsp:sp>
    <dsp:sp modelId="{DE6D9CF2-6154-4F18-BC5E-8CFFC5C4876D}">
      <dsp:nvSpPr>
        <dsp:cNvPr id="0" name=""/>
        <dsp:cNvSpPr/>
      </dsp:nvSpPr>
      <dsp:spPr>
        <a:xfrm>
          <a:off x="2156516" y="679040"/>
          <a:ext cx="135295" cy="1352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959"/>
              </a:lnTo>
              <a:lnTo>
                <a:pt x="135295" y="13529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952BB-0FFB-40E2-8066-734F5344CAFC}">
      <dsp:nvSpPr>
        <dsp:cNvPr id="0" name=""/>
        <dsp:cNvSpPr/>
      </dsp:nvSpPr>
      <dsp:spPr>
        <a:xfrm>
          <a:off x="2291812" y="1693760"/>
          <a:ext cx="1082367" cy="676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hlinkClick xmlns:r="http://schemas.openxmlformats.org/officeDocument/2006/relationships" r:id="" action="ppaction://hlinksldjump"/>
            </a:rPr>
            <a:t>The Lost Generation</a:t>
          </a:r>
          <a:endParaRPr lang="en-US" sz="1500" kern="1200" dirty="0"/>
        </a:p>
      </dsp:txBody>
      <dsp:txXfrm>
        <a:off x="2311625" y="1713573"/>
        <a:ext cx="1042741" cy="636853"/>
      </dsp:txXfrm>
    </dsp:sp>
    <dsp:sp modelId="{27507033-411B-45B3-AFB9-1E7167F9752F}">
      <dsp:nvSpPr>
        <dsp:cNvPr id="0" name=""/>
        <dsp:cNvSpPr/>
      </dsp:nvSpPr>
      <dsp:spPr>
        <a:xfrm>
          <a:off x="2156516" y="679040"/>
          <a:ext cx="135295" cy="2198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8558"/>
              </a:lnTo>
              <a:lnTo>
                <a:pt x="135295" y="21985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DA34E-0FB8-40CF-846E-AC0DF70D50F8}">
      <dsp:nvSpPr>
        <dsp:cNvPr id="0" name=""/>
        <dsp:cNvSpPr/>
      </dsp:nvSpPr>
      <dsp:spPr>
        <a:xfrm>
          <a:off x="2291812" y="2539359"/>
          <a:ext cx="1082367" cy="676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hlinkClick xmlns:r="http://schemas.openxmlformats.org/officeDocument/2006/relationships" r:id="" action="ppaction://hlinksldjump"/>
            </a:rPr>
            <a:t>Artistic Movements</a:t>
          </a:r>
          <a:endParaRPr lang="en-US" sz="1500" kern="1200" dirty="0"/>
        </a:p>
      </dsp:txBody>
      <dsp:txXfrm>
        <a:off x="2311625" y="2559172"/>
        <a:ext cx="1042741" cy="636853"/>
      </dsp:txXfrm>
    </dsp:sp>
    <dsp:sp modelId="{50044E45-869E-4130-B426-67E8E392EC91}">
      <dsp:nvSpPr>
        <dsp:cNvPr id="0" name=""/>
        <dsp:cNvSpPr/>
      </dsp:nvSpPr>
      <dsp:spPr>
        <a:xfrm>
          <a:off x="2156516" y="679040"/>
          <a:ext cx="135295" cy="304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4158"/>
              </a:lnTo>
              <a:lnTo>
                <a:pt x="135295" y="30441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5FBFA-379F-4F72-ABD8-ACB6A33BEF2E}">
      <dsp:nvSpPr>
        <dsp:cNvPr id="0" name=""/>
        <dsp:cNvSpPr/>
      </dsp:nvSpPr>
      <dsp:spPr>
        <a:xfrm>
          <a:off x="2291812" y="3384959"/>
          <a:ext cx="1082367" cy="676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hlinkClick xmlns:r="http://schemas.openxmlformats.org/officeDocument/2006/relationships" r:id="" action="ppaction://hlinksldjump"/>
            </a:rPr>
            <a:t>Philosophy</a:t>
          </a:r>
          <a:endParaRPr lang="en-US" sz="1500" kern="1200" dirty="0"/>
        </a:p>
      </dsp:txBody>
      <dsp:txXfrm>
        <a:off x="2311625" y="3404772"/>
        <a:ext cx="1042741" cy="636853"/>
      </dsp:txXfrm>
    </dsp:sp>
    <dsp:sp modelId="{5964C605-D5A8-4BF9-8D5B-D9B2CA4B8C7D}">
      <dsp:nvSpPr>
        <dsp:cNvPr id="0" name=""/>
        <dsp:cNvSpPr/>
      </dsp:nvSpPr>
      <dsp:spPr>
        <a:xfrm>
          <a:off x="3712419" y="2561"/>
          <a:ext cx="1352959" cy="676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Science</a:t>
          </a:r>
          <a:endParaRPr lang="en-US" sz="2100" kern="1200" dirty="0"/>
        </a:p>
      </dsp:txBody>
      <dsp:txXfrm>
        <a:off x="3732232" y="22374"/>
        <a:ext cx="1313333" cy="636853"/>
      </dsp:txXfrm>
    </dsp:sp>
    <dsp:sp modelId="{79FC665D-8BE3-4F6F-8B59-645191C0006A}">
      <dsp:nvSpPr>
        <dsp:cNvPr id="0" name=""/>
        <dsp:cNvSpPr/>
      </dsp:nvSpPr>
      <dsp:spPr>
        <a:xfrm>
          <a:off x="3847715" y="679040"/>
          <a:ext cx="135295" cy="507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359"/>
              </a:lnTo>
              <a:lnTo>
                <a:pt x="135295" y="5073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AFB83-A91F-43D2-B3C9-75055C4591EC}">
      <dsp:nvSpPr>
        <dsp:cNvPr id="0" name=""/>
        <dsp:cNvSpPr/>
      </dsp:nvSpPr>
      <dsp:spPr>
        <a:xfrm>
          <a:off x="3983011" y="848160"/>
          <a:ext cx="1082367" cy="676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hlinkClick xmlns:r="http://schemas.openxmlformats.org/officeDocument/2006/relationships" r:id="" action="ppaction://hlinksldjump"/>
            </a:rPr>
            <a:t>The Nature of Matter</a:t>
          </a:r>
          <a:endParaRPr lang="en-US" sz="1500" kern="1200" dirty="0"/>
        </a:p>
      </dsp:txBody>
      <dsp:txXfrm>
        <a:off x="4002824" y="867973"/>
        <a:ext cx="1042741" cy="636853"/>
      </dsp:txXfrm>
    </dsp:sp>
    <dsp:sp modelId="{8ADE21EF-F6F7-4C30-8B59-44FD6B5FC48C}">
      <dsp:nvSpPr>
        <dsp:cNvPr id="0" name=""/>
        <dsp:cNvSpPr/>
      </dsp:nvSpPr>
      <dsp:spPr>
        <a:xfrm>
          <a:off x="3847715" y="679040"/>
          <a:ext cx="135295" cy="1352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959"/>
              </a:lnTo>
              <a:lnTo>
                <a:pt x="135295" y="13529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16E63-4829-41A0-A363-3268F49E46AD}">
      <dsp:nvSpPr>
        <dsp:cNvPr id="0" name=""/>
        <dsp:cNvSpPr/>
      </dsp:nvSpPr>
      <dsp:spPr>
        <a:xfrm>
          <a:off x="3983011" y="1693760"/>
          <a:ext cx="1082367" cy="676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hlinkClick xmlns:r="http://schemas.openxmlformats.org/officeDocument/2006/relationships" r:id="" action="ppaction://hlinksldjump"/>
            </a:rPr>
            <a:t>Quantum Physics</a:t>
          </a:r>
          <a:endParaRPr lang="en-US" sz="1500" kern="1200" dirty="0"/>
        </a:p>
      </dsp:txBody>
      <dsp:txXfrm>
        <a:off x="4002824" y="1713573"/>
        <a:ext cx="1042741" cy="636853"/>
      </dsp:txXfrm>
    </dsp:sp>
    <dsp:sp modelId="{9D0AB0D5-4B4F-4B80-9E5B-996B879AF379}">
      <dsp:nvSpPr>
        <dsp:cNvPr id="0" name=""/>
        <dsp:cNvSpPr/>
      </dsp:nvSpPr>
      <dsp:spPr>
        <a:xfrm>
          <a:off x="3847715" y="679040"/>
          <a:ext cx="135295" cy="2198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8558"/>
              </a:lnTo>
              <a:lnTo>
                <a:pt x="135295" y="21985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05A4C-0F1D-42D9-9CD6-828AB96EBFC4}">
      <dsp:nvSpPr>
        <dsp:cNvPr id="0" name=""/>
        <dsp:cNvSpPr/>
      </dsp:nvSpPr>
      <dsp:spPr>
        <a:xfrm>
          <a:off x="3983011" y="2539359"/>
          <a:ext cx="1082367" cy="676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hlinkClick xmlns:r="http://schemas.openxmlformats.org/officeDocument/2006/relationships" r:id="" action="ppaction://hlinksldjump"/>
            </a:rPr>
            <a:t>Biological and Social Science</a:t>
          </a:r>
          <a:endParaRPr lang="en-US" sz="1500" kern="1200" dirty="0"/>
        </a:p>
      </dsp:txBody>
      <dsp:txXfrm>
        <a:off x="4002824" y="2559172"/>
        <a:ext cx="1042741" cy="636853"/>
      </dsp:txXfrm>
    </dsp:sp>
    <dsp:sp modelId="{03CA50D8-8281-4BAD-BBC4-D8D14516E9F2}">
      <dsp:nvSpPr>
        <dsp:cNvPr id="0" name=""/>
        <dsp:cNvSpPr/>
      </dsp:nvSpPr>
      <dsp:spPr>
        <a:xfrm>
          <a:off x="5403619" y="2561"/>
          <a:ext cx="1352959" cy="676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Public Culture</a:t>
          </a:r>
          <a:endParaRPr lang="en-US" sz="2100" kern="1200" dirty="0"/>
        </a:p>
      </dsp:txBody>
      <dsp:txXfrm>
        <a:off x="5423432" y="22374"/>
        <a:ext cx="1313333" cy="636853"/>
      </dsp:txXfrm>
    </dsp:sp>
    <dsp:sp modelId="{4879452A-BF70-4EE1-842F-38EA44980EBE}">
      <dsp:nvSpPr>
        <dsp:cNvPr id="0" name=""/>
        <dsp:cNvSpPr/>
      </dsp:nvSpPr>
      <dsp:spPr>
        <a:xfrm>
          <a:off x="5538914" y="679040"/>
          <a:ext cx="135295" cy="507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359"/>
              </a:lnTo>
              <a:lnTo>
                <a:pt x="135295" y="5073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582A6-8DD7-4936-9641-0DF91478C559}">
      <dsp:nvSpPr>
        <dsp:cNvPr id="0" name=""/>
        <dsp:cNvSpPr/>
      </dsp:nvSpPr>
      <dsp:spPr>
        <a:xfrm>
          <a:off x="5674210" y="848160"/>
          <a:ext cx="1082367" cy="676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hlinkClick xmlns:r="http://schemas.openxmlformats.org/officeDocument/2006/relationships" r:id="" action="ppaction://hlinksldjump"/>
            </a:rPr>
            <a:t>Popular Trends</a:t>
          </a:r>
          <a:endParaRPr lang="en-US" sz="1500" kern="1200" dirty="0"/>
        </a:p>
      </dsp:txBody>
      <dsp:txXfrm>
        <a:off x="5694023" y="867973"/>
        <a:ext cx="1042741" cy="636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60D1-A697-4B59-8418-B46D161BD7E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1860D1-A697-4B59-8418-B46D161BD7E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522E87A-17BF-428A-BE25-F35A4F288E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realism.co.uk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Audrey Pham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28:</a:t>
            </a:r>
            <a:br>
              <a:rPr lang="en-US" dirty="0" smtClean="0"/>
            </a:br>
            <a:r>
              <a:rPr lang="en-US" dirty="0" smtClean="0"/>
              <a:t>The Lost Generation and a New Post-War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8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Physics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447800"/>
                <a:ext cx="8077200" cy="4572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Scientists made discoveries that challenged Newtonian physics</a:t>
                </a:r>
              </a:p>
              <a:p>
                <a:r>
                  <a:rPr lang="en-US" b="1" dirty="0" smtClean="0"/>
                  <a:t>Max Planck</a:t>
                </a:r>
              </a:p>
              <a:p>
                <a:pPr lvl="1"/>
                <a:r>
                  <a:rPr lang="en-US" dirty="0" smtClean="0"/>
                  <a:t>Energy in the subatomic world was released or absorbed in discrete, measurable irreducible units (called </a:t>
                </a:r>
                <a:r>
                  <a:rPr lang="en-US" b="1" dirty="0" smtClean="0"/>
                  <a:t>quanta</a:t>
                </a:r>
                <a:r>
                  <a:rPr lang="en-US" dirty="0" smtClean="0"/>
                  <a:t>) rather than in a continuous stream.</a:t>
                </a:r>
              </a:p>
              <a:p>
                <a:pPr lvl="2"/>
                <a:r>
                  <a:rPr lang="en-US" b="1" dirty="0" smtClean="0"/>
                  <a:t>Einstein</a:t>
                </a:r>
                <a:r>
                  <a:rPr lang="en-US" dirty="0" smtClean="0"/>
                  <a:t> incorporated this into his equation E </a:t>
                </a:r>
                <a:r>
                  <a:rPr lang="en-US" i="1" dirty="0" smtClean="0"/>
                  <a:t>= 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. </m:t>
                    </m:r>
                  </m:oMath>
                </a14:m>
                <a:endParaRPr lang="en-US" b="0" i="1" dirty="0" smtClean="0"/>
              </a:p>
              <a:p>
                <a:pPr lvl="3"/>
                <a:r>
                  <a:rPr lang="en-US" dirty="0" smtClean="0"/>
                  <a:t>In theory, small quantities of matter could be turned into large amounts of energy; proved Newtonian physics wrong in that matter could be transformed into energy.</a:t>
                </a:r>
              </a:p>
              <a:p>
                <a:r>
                  <a:rPr lang="en-US" b="1" dirty="0" smtClean="0"/>
                  <a:t>Werner Heisenberg</a:t>
                </a:r>
              </a:p>
              <a:p>
                <a:pPr lvl="1"/>
                <a:r>
                  <a:rPr lang="en-US" b="1" dirty="0" smtClean="0"/>
                  <a:t>Uncertainty Principle</a:t>
                </a:r>
                <a:r>
                  <a:rPr lang="en-US" dirty="0" smtClean="0"/>
                  <a:t>: the impossibility of measuring a particle’s position and momentum due to measurements at the subatomic level interfering with the variables being measured.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447800"/>
                <a:ext cx="8077200" cy="4572000"/>
              </a:xfrm>
              <a:blipFill rotWithShape="1">
                <a:blip r:embed="rId2"/>
                <a:stretch>
                  <a:fillRect l="-1132" t="-1733" r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7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Biological and Social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9248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Knowledge of mechanisms of heredity furthered scientific breeding of animals and plant hybridization, increasing productivity of agriculture</a:t>
            </a:r>
          </a:p>
          <a:p>
            <a:r>
              <a:rPr lang="en-US" b="1" dirty="0" smtClean="0"/>
              <a:t>Sir Alexander Fleming and Sir Howard Florey</a:t>
            </a:r>
          </a:p>
          <a:p>
            <a:pPr lvl="1"/>
            <a:r>
              <a:rPr lang="en-US" dirty="0" smtClean="0"/>
              <a:t>Discovered penicillin in 1928</a:t>
            </a:r>
          </a:p>
          <a:p>
            <a:r>
              <a:rPr lang="en-US" b="1" dirty="0" err="1"/>
              <a:t>É</a:t>
            </a:r>
            <a:r>
              <a:rPr lang="en-US" b="1" dirty="0" err="1" smtClean="0"/>
              <a:t>mile</a:t>
            </a:r>
            <a:r>
              <a:rPr lang="en-US" b="1" dirty="0" smtClean="0"/>
              <a:t> Durkheim and Max Weber</a:t>
            </a:r>
          </a:p>
          <a:p>
            <a:pPr lvl="1"/>
            <a:r>
              <a:rPr lang="en-US" dirty="0" smtClean="0"/>
              <a:t>Durkheim used statistical tools, Weber used the “ideal type” to analyze how societies function</a:t>
            </a:r>
          </a:p>
          <a:p>
            <a:pPr lvl="1"/>
            <a:r>
              <a:rPr lang="en-US" dirty="0" smtClean="0"/>
              <a:t>Emphasized importance of religion in regards to how it contributed to development of the state</a:t>
            </a:r>
          </a:p>
          <a:p>
            <a:pPr lvl="1"/>
            <a:r>
              <a:rPr lang="en-US" dirty="0" smtClean="0"/>
              <a:t>Stressed threat to society of group norms breaking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6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60198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Cinema</a:t>
            </a:r>
          </a:p>
          <a:p>
            <a:pPr lvl="1"/>
            <a:r>
              <a:rPr lang="en-US" dirty="0" smtClean="0"/>
              <a:t>Became more popular and profitable than any form of entertainment in history</a:t>
            </a:r>
          </a:p>
          <a:p>
            <a:pPr lvl="1"/>
            <a:r>
              <a:rPr lang="en-US" dirty="0" smtClean="0"/>
              <a:t>People of every class attended; women could go without male escorts</a:t>
            </a:r>
          </a:p>
          <a:p>
            <a:pPr lvl="1"/>
            <a:r>
              <a:rPr lang="en-US" dirty="0" smtClean="0"/>
              <a:t>The USA led in film production, followed by Japan and Germany</a:t>
            </a:r>
          </a:p>
          <a:p>
            <a:pPr lvl="1"/>
            <a:r>
              <a:rPr lang="en-US" dirty="0" smtClean="0"/>
              <a:t>Introduction of talking pictures underscored national differences; countries strained to censor on-screen sex and violence</a:t>
            </a:r>
          </a:p>
          <a:p>
            <a:pPr lvl="2"/>
            <a:r>
              <a:rPr lang="en-US" dirty="0" smtClean="0"/>
              <a:t>Many countries banned German films in the 1920s</a:t>
            </a:r>
          </a:p>
          <a:p>
            <a:r>
              <a:rPr lang="en-US" dirty="0" smtClean="0"/>
              <a:t>Music</a:t>
            </a:r>
          </a:p>
          <a:p>
            <a:pPr lvl="1"/>
            <a:r>
              <a:rPr lang="en-US" dirty="0" smtClean="0"/>
              <a:t>In America, the period after World War I and before the start of the Great Depression was known as the “Jazz Age”</a:t>
            </a:r>
          </a:p>
          <a:p>
            <a:pPr lvl="2"/>
            <a:r>
              <a:rPr lang="en-US" dirty="0" smtClean="0"/>
              <a:t>Jazz openly learned from African art</a:t>
            </a:r>
          </a:p>
          <a:p>
            <a:r>
              <a:rPr lang="en-US" dirty="0" smtClean="0"/>
              <a:t>Consumerism</a:t>
            </a:r>
          </a:p>
          <a:p>
            <a:pPr lvl="1"/>
            <a:r>
              <a:rPr lang="en-US" dirty="0" smtClean="0"/>
              <a:t>Sophistication was used to justify lipstick, short skirts, alcohol</a:t>
            </a:r>
          </a:p>
          <a:p>
            <a:pPr lvl="1"/>
            <a:r>
              <a:rPr lang="en-US" dirty="0" smtClean="0"/>
              <a:t>Berlin rivaled Paris as a European artistic center for the first time</a:t>
            </a:r>
            <a:endParaRPr lang="en-US" dirty="0"/>
          </a:p>
        </p:txBody>
      </p:sp>
      <p:pic>
        <p:nvPicPr>
          <p:cNvPr id="4" name="Stardust [Song by Hoagy Carmichael and Mitchell Parish] 192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4572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9462" y="481084"/>
            <a:ext cx="251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Hoagy</a:t>
            </a:r>
            <a:r>
              <a:rPr lang="en-US" dirty="0" smtClean="0"/>
              <a:t> Carmichael and Mitchell Parish’s “Stardust”</a:t>
            </a:r>
            <a:endParaRPr lang="en-US" dirty="0"/>
          </a:p>
        </p:txBody>
      </p:sp>
      <p:pic>
        <p:nvPicPr>
          <p:cNvPr id="8194" name="Picture 2" descr="http://vampirediaries.alloyentertainment.com/wp-content/blogs.dir/6/files/mystic-falls-decade-dance-the-roaring-twenties/flappers-danc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28800"/>
            <a:ext cx="2406087" cy="167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6056" y="3733800"/>
            <a:ext cx="1872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“flapper dress,” popularized in the ‘20s.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4572000"/>
          </a:xfrm>
        </p:spPr>
        <p:txBody>
          <a:bodyPr>
            <a:normAutofit fontScale="77500" lnSpcReduction="20000"/>
          </a:bodyPr>
          <a:lstStyle/>
          <a:p>
            <a:pPr marL="463550" indent="-463550">
              <a:buNone/>
            </a:pPr>
            <a:r>
              <a:rPr lang="en-US" dirty="0"/>
              <a:t>"1920s - 1930s Lost Generation." </a:t>
            </a:r>
            <a:r>
              <a:rPr lang="en-US" i="1" dirty="0"/>
              <a:t>PBS</a:t>
            </a:r>
            <a:r>
              <a:rPr lang="en-US" dirty="0"/>
              <a:t>. PBS, </a:t>
            </a:r>
            <a:r>
              <a:rPr lang="en-US" dirty="0" err="1"/>
              <a:t>n.d.</a:t>
            </a:r>
            <a:r>
              <a:rPr lang="en-US" dirty="0"/>
              <a:t> Web. 05 Mar. 2013.</a:t>
            </a:r>
          </a:p>
          <a:p>
            <a:pPr marL="463550" indent="-463550">
              <a:buNone/>
            </a:pPr>
            <a:r>
              <a:rPr lang="en-US" dirty="0" err="1" smtClean="0"/>
              <a:t>Balla</a:t>
            </a:r>
            <a:r>
              <a:rPr lang="en-US" dirty="0"/>
              <a:t>, </a:t>
            </a:r>
            <a:r>
              <a:rPr lang="en-US" dirty="0" err="1"/>
              <a:t>Giacomo</a:t>
            </a:r>
            <a:r>
              <a:rPr lang="en-US" dirty="0"/>
              <a:t>. </a:t>
            </a:r>
            <a:r>
              <a:rPr lang="en-US" i="1" dirty="0"/>
              <a:t>Abstract Speed + Sound</a:t>
            </a:r>
            <a:r>
              <a:rPr lang="en-US" dirty="0"/>
              <a:t>. 1913. Guggenheim, New </a:t>
            </a:r>
            <a:r>
              <a:rPr lang="en-US" dirty="0" smtClean="0"/>
              <a:t>York. </a:t>
            </a:r>
            <a:r>
              <a:rPr lang="en-US" dirty="0" err="1" smtClean="0"/>
              <a:t>N.p</a:t>
            </a:r>
            <a:r>
              <a:rPr lang="en-US" dirty="0"/>
              <a:t>.: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N. </a:t>
            </a:r>
            <a:r>
              <a:rPr lang="en-US" dirty="0" err="1"/>
              <a:t>pag</a:t>
            </a:r>
            <a:r>
              <a:rPr lang="en-US" dirty="0"/>
              <a:t>. </a:t>
            </a:r>
            <a:r>
              <a:rPr lang="en-US" i="1" dirty="0"/>
              <a:t>Guggenheim Collection Online</a:t>
            </a:r>
            <a:r>
              <a:rPr lang="en-US" dirty="0"/>
              <a:t>. Web. 5 Mar. 2013</a:t>
            </a:r>
            <a:r>
              <a:rPr lang="en-US" dirty="0" smtClean="0"/>
              <a:t>.</a:t>
            </a:r>
          </a:p>
          <a:p>
            <a:pPr marL="463550" indent="-463550">
              <a:buNone/>
            </a:pPr>
            <a:r>
              <a:rPr lang="en-US" dirty="0"/>
              <a:t>Chambers, Mortimer. </a:t>
            </a:r>
            <a:r>
              <a:rPr lang="en-US" i="1" dirty="0"/>
              <a:t>The Western Experience</a:t>
            </a:r>
            <a:r>
              <a:rPr lang="en-US" dirty="0"/>
              <a:t>. Boston: McGraw-Hill, 2007. Print.</a:t>
            </a:r>
          </a:p>
          <a:p>
            <a:pPr marL="463550" indent="-463550">
              <a:buNone/>
            </a:pPr>
            <a:r>
              <a:rPr lang="en-US" dirty="0"/>
              <a:t>"Ernest Hemingway - Biography". Nobelprize.org. 5 Mar 2013 </a:t>
            </a:r>
          </a:p>
          <a:p>
            <a:pPr marL="463550" indent="-463550">
              <a:buNone/>
            </a:pPr>
            <a:r>
              <a:rPr lang="en-US" dirty="0" smtClean="0"/>
              <a:t>"</a:t>
            </a:r>
            <a:r>
              <a:rPr lang="en-US" dirty="0"/>
              <a:t>F. Scott Fitzgerald." </a:t>
            </a:r>
            <a:r>
              <a:rPr lang="en-US" i="1" dirty="0"/>
              <a:t>Findagrave.com</a:t>
            </a:r>
            <a:r>
              <a:rPr lang="en-US" dirty="0"/>
              <a:t>. Find A Grave, </a:t>
            </a:r>
            <a:r>
              <a:rPr lang="en-US" dirty="0" err="1"/>
              <a:t>n.d.</a:t>
            </a:r>
            <a:r>
              <a:rPr lang="en-US" dirty="0"/>
              <a:t> Web.</a:t>
            </a:r>
          </a:p>
          <a:p>
            <a:pPr marL="463550" indent="-463550">
              <a:buNone/>
            </a:pPr>
            <a:r>
              <a:rPr lang="en-US" dirty="0" err="1"/>
              <a:t>Höch</a:t>
            </a:r>
            <a:r>
              <a:rPr lang="en-US" dirty="0"/>
              <a:t>, Hannah. </a:t>
            </a:r>
            <a:r>
              <a:rPr lang="en-US" i="1" dirty="0"/>
              <a:t>Strong-Armed Men</a:t>
            </a:r>
            <a:r>
              <a:rPr lang="en-US" dirty="0"/>
              <a:t>. 1931. </a:t>
            </a:r>
            <a:r>
              <a:rPr lang="en-US" i="1" dirty="0"/>
              <a:t>Cut And Paste</a:t>
            </a:r>
            <a:r>
              <a:rPr lang="en-US" dirty="0"/>
              <a:t>. Web. 05 Mar. 2013.</a:t>
            </a:r>
          </a:p>
          <a:p>
            <a:pPr marL="463550" indent="-463550">
              <a:buNone/>
            </a:pPr>
            <a:r>
              <a:rPr lang="en-US" dirty="0"/>
              <a:t>"The Lost Generation: AMERICAN WRITERS OF THE 1920'S." </a:t>
            </a:r>
            <a:r>
              <a:rPr lang="en-US" i="1" dirty="0"/>
              <a:t>Mongomerycollege.edu</a:t>
            </a:r>
            <a:r>
              <a:rPr lang="en-US" dirty="0"/>
              <a:t>. Montgomery College, </a:t>
            </a:r>
            <a:r>
              <a:rPr lang="en-US" dirty="0" err="1"/>
              <a:t>n.d.</a:t>
            </a:r>
            <a:r>
              <a:rPr lang="en-US" dirty="0"/>
              <a:t> Web. 05 Mar. 2013</a:t>
            </a:r>
            <a:r>
              <a:rPr lang="en-US" dirty="0" smtClean="0"/>
              <a:t>.</a:t>
            </a:r>
          </a:p>
          <a:p>
            <a:pPr marL="463550" indent="-463550">
              <a:buNone/>
            </a:pPr>
            <a:r>
              <a:rPr lang="en-US" dirty="0" smtClean="0"/>
              <a:t>"</a:t>
            </a:r>
            <a:r>
              <a:rPr lang="en-US" dirty="0"/>
              <a:t>Sigmund Freud." 2013. </a:t>
            </a:r>
            <a:r>
              <a:rPr lang="en-US" i="1" dirty="0"/>
              <a:t>The Biography Channel website</a:t>
            </a:r>
            <a:r>
              <a:rPr lang="en-US" dirty="0"/>
              <a:t>. Mar 05 2013, 12:36</a:t>
            </a:r>
          </a:p>
          <a:p>
            <a:pPr marL="463550" indent="-463550">
              <a:buNone/>
            </a:pPr>
            <a:r>
              <a:rPr lang="en-US" dirty="0"/>
              <a:t>"Sigmund Freud." </a:t>
            </a:r>
            <a:r>
              <a:rPr lang="en-US" i="1" dirty="0"/>
              <a:t>NNDB</a:t>
            </a:r>
            <a:r>
              <a:rPr lang="en-US" dirty="0"/>
              <a:t>. </a:t>
            </a:r>
            <a:r>
              <a:rPr lang="en-US" dirty="0" err="1"/>
              <a:t>Soylent</a:t>
            </a:r>
            <a:r>
              <a:rPr lang="en-US" dirty="0"/>
              <a:t> Communications, </a:t>
            </a:r>
            <a:r>
              <a:rPr lang="en-US" dirty="0" err="1"/>
              <a:t>n.d.</a:t>
            </a:r>
            <a:r>
              <a:rPr lang="en-US" dirty="0"/>
              <a:t> Web. 05 Mar. 2013</a:t>
            </a:r>
            <a:r>
              <a:rPr lang="en-US" dirty="0" smtClean="0"/>
              <a:t>.</a:t>
            </a:r>
          </a:p>
          <a:p>
            <a:pPr marL="463550" indent="-463550">
              <a:buNone/>
            </a:pPr>
            <a:r>
              <a:rPr lang="en-US" dirty="0" smtClean="0"/>
              <a:t>Theo</a:t>
            </a:r>
            <a:r>
              <a:rPr lang="en-US" dirty="0"/>
              <a:t>. "A Look at The Roaring Twenties: Fashion, Slang and Culture." </a:t>
            </a:r>
            <a:r>
              <a:rPr lang="en-US" i="1" dirty="0"/>
              <a:t>The Vampire Diaries</a:t>
            </a:r>
            <a:r>
              <a:rPr lang="en-US" dirty="0"/>
              <a:t>. Alloy Entertainment, </a:t>
            </a:r>
            <a:r>
              <a:rPr lang="en-US" dirty="0" err="1"/>
              <a:t>n.d.</a:t>
            </a:r>
            <a:r>
              <a:rPr lang="en-US" dirty="0"/>
              <a:t> Web. 05 Mar. 2013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1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52321180"/>
              </p:ext>
            </p:extLst>
          </p:nvPr>
        </p:nvGraphicFramePr>
        <p:xfrm>
          <a:off x="1104900" y="1752600"/>
          <a:ext cx="7086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641866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any of the titles to be directed to that slide, or anywhere on this slide to move forward.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7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5181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Psychology: Sigmund Freud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533400" y="1371600"/>
            <a:ext cx="5334000" cy="50292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Sigmund Freud (1856-1939) was a  Viennese physician most famous for his tendency to relate all psychological problems to sexual issues.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en-US" dirty="0" smtClean="0"/>
              <a:t>He claimed that the most “decent” people were simply the most repressed.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Found and labeled the parts of the unconscious: the </a:t>
            </a:r>
            <a:r>
              <a:rPr lang="en-US" i="1" dirty="0" smtClean="0"/>
              <a:t>id</a:t>
            </a:r>
            <a:r>
              <a:rPr lang="en-US" dirty="0" smtClean="0"/>
              <a:t>, where universal basic desires seek satisfaction; the </a:t>
            </a:r>
            <a:r>
              <a:rPr lang="en-US" i="1" dirty="0" smtClean="0"/>
              <a:t>ego</a:t>
            </a:r>
            <a:r>
              <a:rPr lang="en-US" dirty="0" smtClean="0"/>
              <a:t>, which tries to channel and control these desires; and the </a:t>
            </a:r>
            <a:r>
              <a:rPr lang="en-US" i="1" dirty="0" smtClean="0"/>
              <a:t>superego</a:t>
            </a:r>
            <a:r>
              <a:rPr lang="en-US" dirty="0" smtClean="0"/>
              <a:t>, which directs these desires, much like a conscience, and imposes a socially conditioned sense of what is acceptable. 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en-US" dirty="0" smtClean="0"/>
              <a:t>Mental life is marked by tension between the </a:t>
            </a:r>
            <a:r>
              <a:rPr lang="en-US" i="1" dirty="0" smtClean="0"/>
              <a:t>ego</a:t>
            </a:r>
            <a:r>
              <a:rPr lang="en-US" dirty="0" smtClean="0"/>
              <a:t> and the </a:t>
            </a:r>
            <a:r>
              <a:rPr lang="en-US" i="1" dirty="0" smtClean="0"/>
              <a:t>superego.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en-US" dirty="0" smtClean="0"/>
              <a:t>Because this conflict takes place in the unconscious, most people remain unaware of their deepest desires.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Freud named his body of theory and therapeutic technique </a:t>
            </a:r>
            <a:r>
              <a:rPr lang="en-US" b="1" dirty="0" smtClean="0"/>
              <a:t>psychoanalysis</a:t>
            </a:r>
            <a:r>
              <a:rPr lang="en-US" i="1" dirty="0" smtClean="0"/>
              <a:t>.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en-US" dirty="0" smtClean="0"/>
              <a:t>Called on the analyst to not pass judgments, but to help the patient discover aspects of self on his own.</a:t>
            </a:r>
          </a:p>
          <a:p>
            <a:pPr marL="834390" lvl="1" indent="-285750">
              <a:buFont typeface="Arial" pitchFamily="34" charset="0"/>
              <a:buChar char="•"/>
            </a:pPr>
            <a:r>
              <a:rPr lang="en-US" dirty="0" smtClean="0"/>
              <a:t>Considered whatever seemed real to the psyche to be important; valued treatment methods such as hypnosis and free association.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5065" y="4724400"/>
            <a:ext cx="2057400" cy="1754326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Freud’s innovations included talk therapy  and the therapy couch, the image most associated with psychology today.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28670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54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Wider Implications of Freudian Psychology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the 1920s, Freud’s discoveries gained wider recognition.</a:t>
            </a:r>
          </a:p>
          <a:p>
            <a:r>
              <a:rPr lang="en-US" dirty="0"/>
              <a:t>The most popular notion </a:t>
            </a:r>
            <a:r>
              <a:rPr lang="en-US" dirty="0" smtClean="0"/>
              <a:t>derived from Freudian teaching was that since repression led to neuroses, greater sexual freedom and candor would produce healthier people.</a:t>
            </a:r>
          </a:p>
          <a:p>
            <a:pPr lvl="1"/>
            <a:r>
              <a:rPr lang="en-US" dirty="0" smtClean="0"/>
              <a:t>Freud did not hold this belief himself.</a:t>
            </a:r>
            <a:endParaRPr lang="en-US" dirty="0"/>
          </a:p>
          <a:p>
            <a:r>
              <a:rPr lang="en-US" dirty="0" smtClean="0"/>
              <a:t>Freudian </a:t>
            </a:r>
            <a:r>
              <a:rPr lang="en-US" dirty="0"/>
              <a:t>insights encouraged literary and personal introspection and supported the view that childhood is the most important phase of life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Freud held that civilization was based on the repression of primitive drives, which could explode at any moment.</a:t>
            </a:r>
          </a:p>
          <a:p>
            <a:pPr lvl="1"/>
            <a:r>
              <a:rPr lang="en-US" dirty="0" smtClean="0"/>
              <a:t>“The price of progress in civilization is paid in forfeiting happiness.”</a:t>
            </a:r>
          </a:p>
          <a:p>
            <a:r>
              <a:rPr lang="en-US" dirty="0" smtClean="0"/>
              <a:t>The concepts and vocabulary of psychoanalysts penetrated much of Western culture, including art, literature, journalism, and advertising.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Surrealists</a:t>
            </a:r>
            <a:r>
              <a:rPr lang="en-US" dirty="0"/>
              <a:t> applied Freudian </a:t>
            </a:r>
            <a:r>
              <a:rPr lang="en-US" dirty="0" smtClean="0"/>
              <a:t>ideas to art.</a:t>
            </a:r>
          </a:p>
          <a:p>
            <a:pPr lvl="1"/>
            <a:r>
              <a:rPr lang="en-US" dirty="0" smtClean="0"/>
              <a:t>André Breton, a writer, </a:t>
            </a:r>
            <a:r>
              <a:rPr lang="en-US" dirty="0"/>
              <a:t>proclaimed that art must liberate the subconscious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6019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hlinkClick r:id="rId2"/>
              </a:rPr>
              <a:t>Click to browse an online gallery of contemporary Surrealist art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3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791200" cy="45720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Marcel Proust </a:t>
            </a:r>
            <a:r>
              <a:rPr lang="en-US" sz="1800" dirty="0" smtClean="0"/>
              <a:t>(1871-1922)</a:t>
            </a:r>
          </a:p>
          <a:p>
            <a:pPr lvl="1"/>
            <a:r>
              <a:rPr lang="en-US" sz="1600" dirty="0" smtClean="0"/>
              <a:t>Hailed as one of the great stylists of the French language.</a:t>
            </a:r>
          </a:p>
          <a:p>
            <a:pPr lvl="1"/>
            <a:r>
              <a:rPr lang="en-US" sz="1600" i="1" dirty="0" smtClean="0"/>
              <a:t>Remembrance of Things Past</a:t>
            </a:r>
            <a:r>
              <a:rPr lang="en-US" sz="1600" dirty="0" smtClean="0"/>
              <a:t>: introverted, detailed picture of upper-class Parisian life and one man’s quiet suffering; became the model for interior monologue.</a:t>
            </a:r>
          </a:p>
          <a:p>
            <a:r>
              <a:rPr lang="en-US" sz="1800" b="1" dirty="0" smtClean="0"/>
              <a:t>Franz Kafka</a:t>
            </a:r>
            <a:r>
              <a:rPr lang="en-US" sz="1800" dirty="0" smtClean="0"/>
              <a:t> (1883-1924)</a:t>
            </a:r>
          </a:p>
          <a:p>
            <a:pPr lvl="1"/>
            <a:r>
              <a:rPr lang="en-US" sz="1600" dirty="0" smtClean="0"/>
              <a:t>Manuscripts included realistic, reasonable description of fantasies that convey the torture of anxiety.</a:t>
            </a:r>
          </a:p>
          <a:p>
            <a:pPr lvl="1"/>
            <a:r>
              <a:rPr lang="en-US" sz="1600" i="1" dirty="0" smtClean="0"/>
              <a:t>The Trial</a:t>
            </a:r>
            <a:r>
              <a:rPr lang="en-US" sz="1600" dirty="0" smtClean="0"/>
              <a:t> (1925): an exploration of the psychology of guilt; foreshadows totalitarian state.</a:t>
            </a:r>
          </a:p>
          <a:p>
            <a:r>
              <a:rPr lang="en-US" sz="1800" b="1" dirty="0" smtClean="0"/>
              <a:t>James Joyce </a:t>
            </a:r>
            <a:r>
              <a:rPr lang="en-US" sz="1800" dirty="0" smtClean="0"/>
              <a:t>(1882-1941)</a:t>
            </a:r>
          </a:p>
          <a:p>
            <a:pPr lvl="1"/>
            <a:r>
              <a:rPr lang="en-US" sz="1600" i="1" dirty="0" smtClean="0"/>
              <a:t>Ulysses</a:t>
            </a:r>
            <a:r>
              <a:rPr lang="en-US" sz="1600" dirty="0" smtClean="0"/>
              <a:t> (1922): the life of a modest Dubliner; exuberant, inventive language using puns, cliché, parody, and poetry.</a:t>
            </a:r>
          </a:p>
          <a:p>
            <a:r>
              <a:rPr lang="en-US" sz="1800" b="1" dirty="0" smtClean="0"/>
              <a:t>Virginia Woolf </a:t>
            </a:r>
            <a:r>
              <a:rPr lang="en-US" sz="1800" dirty="0" smtClean="0"/>
              <a:t>(1882-1941)</a:t>
            </a:r>
          </a:p>
          <a:p>
            <a:pPr lvl="1"/>
            <a:r>
              <a:rPr lang="en-US" sz="1600" dirty="0" smtClean="0"/>
              <a:t>Political activist, feminist prominent in England’s intellectual circles</a:t>
            </a:r>
          </a:p>
          <a:p>
            <a:pPr lvl="1"/>
            <a:r>
              <a:rPr lang="en-US" sz="1600" i="1" dirty="0" smtClean="0"/>
              <a:t>A Room of One’s Own</a:t>
            </a:r>
            <a:r>
              <a:rPr lang="en-US" sz="1600" dirty="0" smtClean="0"/>
              <a:t> (1929): explored value of female perspective, ways in which women were repressed from intellectual independence</a:t>
            </a:r>
            <a:r>
              <a:rPr lang="en-US" sz="1400" dirty="0" smtClean="0"/>
              <a:t>.</a:t>
            </a:r>
            <a:endParaRPr lang="en-US" sz="1400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22193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7999" y="4583668"/>
            <a:ext cx="176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Virginia Woolf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8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Lost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6172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Term popularized by Ernest Hemingway, who used it in his an epigraph in his novel </a:t>
            </a:r>
            <a:r>
              <a:rPr lang="en-US" i="1" dirty="0" smtClean="0"/>
              <a:t>The Sun Also Rises</a:t>
            </a:r>
          </a:p>
          <a:p>
            <a:r>
              <a:rPr lang="en-US" dirty="0" smtClean="0"/>
              <a:t>Gertrude Stein, Hemingway’s mentor, used the term to describe the people of the 1920s who rejected American post-World War I values</a:t>
            </a:r>
          </a:p>
          <a:p>
            <a:r>
              <a:rPr lang="en-US" dirty="0" smtClean="0"/>
              <a:t>Also used to describe the generation of writers active immediately after World War I; their sense of moral loss or aimlessness</a:t>
            </a:r>
          </a:p>
          <a:p>
            <a:pPr lvl="1"/>
            <a:r>
              <a:rPr lang="en-US" dirty="0" smtClean="0"/>
              <a:t>Ernest Hemingway, F. Scott Fitzgerald, and John Dos </a:t>
            </a:r>
            <a:r>
              <a:rPr lang="en-US" dirty="0" err="1" smtClean="0"/>
              <a:t>Passos</a:t>
            </a:r>
            <a:endParaRPr lang="en-US" dirty="0" smtClean="0"/>
          </a:p>
          <a:p>
            <a:pPr lvl="1"/>
            <a:r>
              <a:rPr lang="en-US" dirty="0" smtClean="0"/>
              <a:t>Criticized American </a:t>
            </a:r>
            <a:r>
              <a:rPr lang="en-US" dirty="0"/>
              <a:t>culture in creative fictional stories </a:t>
            </a:r>
            <a:r>
              <a:rPr lang="en-US" dirty="0" smtClean="0"/>
              <a:t>that </a:t>
            </a:r>
            <a:r>
              <a:rPr lang="en-US" dirty="0"/>
              <a:t>had </a:t>
            </a:r>
            <a:r>
              <a:rPr lang="en-US" dirty="0" smtClean="0"/>
              <a:t>themes </a:t>
            </a:r>
            <a:r>
              <a:rPr lang="en-US" dirty="0"/>
              <a:t>of self-exile, </a:t>
            </a:r>
            <a:r>
              <a:rPr lang="en-US" dirty="0" smtClean="0"/>
              <a:t>indulgence, and </a:t>
            </a:r>
            <a:r>
              <a:rPr lang="en-US" dirty="0"/>
              <a:t>spiritual </a:t>
            </a:r>
            <a:r>
              <a:rPr lang="en-US" dirty="0" smtClean="0"/>
              <a:t>alienation</a:t>
            </a:r>
          </a:p>
          <a:p>
            <a:pPr lvl="2"/>
            <a:r>
              <a:rPr lang="en-US" dirty="0"/>
              <a:t>Fitzgerald's </a:t>
            </a:r>
            <a:r>
              <a:rPr lang="en-US" i="1" dirty="0"/>
              <a:t>This Side of Paradise</a:t>
            </a:r>
            <a:r>
              <a:rPr lang="en-US" dirty="0"/>
              <a:t> shows the young generation of the </a:t>
            </a:r>
            <a:r>
              <a:rPr lang="en-US" dirty="0" smtClean="0"/>
              <a:t>1920s </a:t>
            </a:r>
            <a:r>
              <a:rPr lang="en-US" dirty="0"/>
              <a:t>masking their </a:t>
            </a:r>
            <a:r>
              <a:rPr lang="en-US" dirty="0" smtClean="0"/>
              <a:t>depression </a:t>
            </a:r>
            <a:r>
              <a:rPr lang="en-US" dirty="0"/>
              <a:t>behind the forced exuberance of the Jazz </a:t>
            </a:r>
            <a:r>
              <a:rPr lang="en-US" dirty="0" smtClean="0"/>
              <a:t>Age</a:t>
            </a:r>
          </a:p>
          <a:p>
            <a:r>
              <a:rPr lang="en-US" dirty="0" smtClean="0"/>
              <a:t>Novels produced by the Lost Generation give insights into lifestyles during the 1920s.</a:t>
            </a:r>
          </a:p>
        </p:txBody>
      </p:sp>
      <p:pic>
        <p:nvPicPr>
          <p:cNvPr id="7170" name="Picture 2" descr="Ernest Heming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38200"/>
            <a:ext cx="15430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00900" y="3150189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Ernest Hemingway</a:t>
            </a:r>
            <a:endParaRPr lang="en-US" dirty="0"/>
          </a:p>
        </p:txBody>
      </p:sp>
      <p:pic>
        <p:nvPicPr>
          <p:cNvPr id="7172" name="Picture 4" descr="http://image1.findagrave.com/photos250/photos/2009/345/344_126064520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90" y="3796520"/>
            <a:ext cx="1473260" cy="234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24675" y="6202486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F. Scott Fitzgerald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Other Arts</a:t>
            </a:r>
            <a:endParaRPr lang="en-US" sz="27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55626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Works </a:t>
            </a:r>
            <a:r>
              <a:rPr lang="en-US" dirty="0"/>
              <a:t>of art became more difficult to comprehend. To contemporaries, they were threatening and </a:t>
            </a:r>
            <a:r>
              <a:rPr lang="en-US" dirty="0" smtClean="0"/>
              <a:t>violent.</a:t>
            </a:r>
            <a:endParaRPr lang="en-US" dirty="0"/>
          </a:p>
          <a:p>
            <a:r>
              <a:rPr lang="en-US" b="1" dirty="0" smtClean="0"/>
              <a:t>Dada</a:t>
            </a:r>
          </a:p>
          <a:p>
            <a:pPr lvl="1"/>
            <a:r>
              <a:rPr lang="en-US" dirty="0" smtClean="0"/>
              <a:t>Originated during World War I</a:t>
            </a:r>
          </a:p>
          <a:p>
            <a:pPr lvl="1"/>
            <a:r>
              <a:rPr lang="en-US" dirty="0" smtClean="0"/>
              <a:t>Put on displays that were half theater, half art exhibition, full of noise and absurd juxtaposition intended to infuriate the Parisian bourgeoisie.</a:t>
            </a:r>
          </a:p>
          <a:p>
            <a:pPr lvl="1"/>
            <a:r>
              <a:rPr lang="en-US" dirty="0" smtClean="0"/>
              <a:t>Created the photomontage as a way to combine various types of art, and express the madness of the age.</a:t>
            </a:r>
          </a:p>
          <a:p>
            <a:r>
              <a:rPr lang="en-US" b="1" dirty="0" smtClean="0"/>
              <a:t>Futurism</a:t>
            </a:r>
            <a:r>
              <a:rPr lang="en-US" dirty="0" smtClean="0"/>
              <a:t> in Italy</a:t>
            </a:r>
          </a:p>
          <a:p>
            <a:pPr lvl="1"/>
            <a:r>
              <a:rPr lang="en-US" dirty="0" smtClean="0"/>
              <a:t>Movement led by poets, playwrights, and artists</a:t>
            </a:r>
          </a:p>
          <a:p>
            <a:pPr lvl="1"/>
            <a:r>
              <a:rPr lang="en-US" dirty="0" smtClean="0"/>
              <a:t>Promised to build a new art for a technological age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1752600" cy="312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62" y="4191000"/>
            <a:ext cx="2720693" cy="187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1619" y="3510643"/>
            <a:ext cx="175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Strong-Armed Men</a:t>
            </a:r>
            <a:endParaRPr lang="en-US" sz="1600" dirty="0"/>
          </a:p>
          <a:p>
            <a:pPr algn="ctr"/>
            <a:r>
              <a:rPr lang="en-US" sz="1600" dirty="0" smtClean="0"/>
              <a:t>Hannah </a:t>
            </a:r>
            <a:r>
              <a:rPr lang="en-US" sz="1600" dirty="0" err="1" smtClean="0"/>
              <a:t>Höch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513108" y="608761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Abstract Speed + Sound</a:t>
            </a:r>
            <a:endParaRPr lang="en-US" sz="1600" dirty="0" smtClean="0"/>
          </a:p>
          <a:p>
            <a:pPr algn="ctr"/>
            <a:r>
              <a:rPr lang="en-US" sz="1600" i="1" dirty="0" err="1" smtClean="0"/>
              <a:t>Giacomo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Balla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17607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Oswald Spencer</a:t>
            </a:r>
          </a:p>
          <a:p>
            <a:pPr lvl="1"/>
            <a:r>
              <a:rPr lang="en-US" i="1" dirty="0" smtClean="0"/>
              <a:t>Decline of the West</a:t>
            </a:r>
            <a:r>
              <a:rPr lang="en-US" dirty="0" smtClean="0"/>
              <a:t> (1918): most widely read philosophical work in the 1920s; treated whole civilizations as biological organisms, each with lifecycles of its own.</a:t>
            </a:r>
            <a:endParaRPr lang="en-US" i="1" dirty="0" smtClean="0"/>
          </a:p>
          <a:p>
            <a:r>
              <a:rPr lang="en-US" b="1" dirty="0" smtClean="0"/>
              <a:t>José Ortega y </a:t>
            </a:r>
            <a:r>
              <a:rPr lang="en-US" b="1" dirty="0" err="1" smtClean="0"/>
              <a:t>Gasset</a:t>
            </a:r>
            <a:endParaRPr lang="en-US" b="1" dirty="0" smtClean="0"/>
          </a:p>
          <a:p>
            <a:pPr lvl="1"/>
            <a:r>
              <a:rPr lang="en-US" i="1" dirty="0" smtClean="0"/>
              <a:t>The Revolt of the Masses</a:t>
            </a:r>
            <a:r>
              <a:rPr lang="en-US" dirty="0" smtClean="0"/>
              <a:t> (1930): warned that the masses were destined to use their rising power to destroy civilization’s highest achievements.</a:t>
            </a:r>
          </a:p>
          <a:p>
            <a:r>
              <a:rPr lang="en-US" b="1" dirty="0" smtClean="0"/>
              <a:t>Bertrand Russell and Alfred North Whitehead</a:t>
            </a:r>
          </a:p>
          <a:p>
            <a:pPr lvl="1"/>
            <a:r>
              <a:rPr lang="en-US" i="1" dirty="0" smtClean="0"/>
              <a:t>Principia </a:t>
            </a:r>
            <a:r>
              <a:rPr lang="en-US" i="1" dirty="0" err="1" smtClean="0"/>
              <a:t>Mathematica</a:t>
            </a:r>
            <a:r>
              <a:rPr lang="en-US" i="1" dirty="0" smtClean="0"/>
              <a:t> </a:t>
            </a:r>
            <a:r>
              <a:rPr lang="en-US" dirty="0" smtClean="0"/>
              <a:t>(1910): became the cornerstone of </a:t>
            </a:r>
            <a:r>
              <a:rPr lang="en-US" b="1" dirty="0" smtClean="0"/>
              <a:t>analytic philosophy</a:t>
            </a:r>
            <a:r>
              <a:rPr lang="en-US" dirty="0" smtClean="0"/>
              <a:t>, which held that philosophers should concern themselves only with what is precise and empirically demonstrable.</a:t>
            </a:r>
          </a:p>
          <a:p>
            <a:pPr lvl="2"/>
            <a:r>
              <a:rPr lang="en-US" dirty="0" smtClean="0"/>
              <a:t>The </a:t>
            </a:r>
            <a:r>
              <a:rPr lang="en-US" b="1" dirty="0" smtClean="0"/>
              <a:t>Vienna Circle</a:t>
            </a:r>
            <a:r>
              <a:rPr lang="en-US" b="1" i="1" dirty="0" smtClean="0"/>
              <a:t> </a:t>
            </a:r>
            <a:r>
              <a:rPr lang="en-US" dirty="0" smtClean="0"/>
              <a:t>on the Continent developed related system: </a:t>
            </a:r>
            <a:r>
              <a:rPr lang="en-US" b="1" dirty="0" smtClean="0"/>
              <a:t>logical positivism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Ludwig Wittgenstein</a:t>
            </a:r>
          </a:p>
          <a:p>
            <a:pPr lvl="1"/>
            <a:r>
              <a:rPr lang="en-US" i="1" dirty="0" err="1" smtClean="0"/>
              <a:t>Tractatus</a:t>
            </a:r>
            <a:r>
              <a:rPr lang="en-US" i="1" dirty="0" smtClean="0"/>
              <a:t> </a:t>
            </a:r>
            <a:r>
              <a:rPr lang="en-US" i="1" dirty="0" err="1" smtClean="0"/>
              <a:t>Logico-Philosophicus</a:t>
            </a:r>
            <a:r>
              <a:rPr lang="en-US" i="1" dirty="0" smtClean="0"/>
              <a:t> </a:t>
            </a:r>
            <a:r>
              <a:rPr lang="en-US" dirty="0" smtClean="0"/>
              <a:t>(1921): the philosopher’s duty was the analyze every statement and strip away whatever did not convey precise meaning.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nfluenced both analytic philosophy and logical positivism. </a:t>
            </a:r>
          </a:p>
        </p:txBody>
      </p:sp>
    </p:spTree>
    <p:extLst>
      <p:ext uri="{BB962C8B-B14F-4D97-AF65-F5344CB8AC3E}">
        <p14:creationId xmlns:p14="http://schemas.microsoft.com/office/powerpoint/2010/main" val="320355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Albert A. Michelson and Edward W. Morley</a:t>
            </a:r>
          </a:p>
          <a:p>
            <a:pPr lvl="1"/>
            <a:r>
              <a:rPr lang="en-US" dirty="0" smtClean="0"/>
              <a:t>Demonstrated that the speed of light was the same regardless of whether it traveled in the same direction as the earth</a:t>
            </a:r>
          </a:p>
          <a:p>
            <a:pPr lvl="2"/>
            <a:r>
              <a:rPr lang="en-US" dirty="0" smtClean="0"/>
              <a:t>Challenged the existence of “ether,” the motionless substance supposed to fill the universe</a:t>
            </a:r>
          </a:p>
          <a:p>
            <a:pPr lvl="1"/>
            <a:r>
              <a:rPr lang="en-US" dirty="0" smtClean="0"/>
              <a:t>Led </a:t>
            </a:r>
            <a:r>
              <a:rPr lang="en-US" b="1" dirty="0" smtClean="0"/>
              <a:t>Albert A. Einstein </a:t>
            </a:r>
            <a:r>
              <a:rPr lang="en-US" dirty="0" smtClean="0"/>
              <a:t>to theory of relativity</a:t>
            </a:r>
          </a:p>
          <a:p>
            <a:pPr lvl="2"/>
            <a:r>
              <a:rPr lang="en-US" dirty="0" smtClean="0"/>
              <a:t>Space and time must be measured in relation to the observer and are aspects of a single continuum.</a:t>
            </a:r>
          </a:p>
          <a:p>
            <a:r>
              <a:rPr lang="en-US" b="1" dirty="0" smtClean="0"/>
              <a:t>Wilhelm Roentgen</a:t>
            </a:r>
          </a:p>
          <a:p>
            <a:pPr lvl="1"/>
            <a:r>
              <a:rPr lang="en-US" dirty="0" smtClean="0"/>
              <a:t>Discovered x-rays in 1895; gave insight into world of subatomic particles</a:t>
            </a:r>
          </a:p>
          <a:p>
            <a:r>
              <a:rPr lang="en-US" b="1" dirty="0" smtClean="0"/>
              <a:t>J.J. Thompson</a:t>
            </a:r>
          </a:p>
          <a:p>
            <a:pPr lvl="1"/>
            <a:r>
              <a:rPr lang="en-US" dirty="0" smtClean="0"/>
              <a:t>Showed existence of electron</a:t>
            </a:r>
          </a:p>
          <a:p>
            <a:r>
              <a:rPr lang="en-US" b="1" dirty="0" smtClean="0"/>
              <a:t>Pierre and Marie Curie</a:t>
            </a:r>
          </a:p>
          <a:p>
            <a:pPr lvl="1"/>
            <a:r>
              <a:rPr lang="en-US" dirty="0" smtClean="0"/>
              <a:t>Discovered radioactive material</a:t>
            </a:r>
          </a:p>
          <a:p>
            <a:r>
              <a:rPr lang="en-US" b="1" dirty="0" smtClean="0"/>
              <a:t>Ernest Rutherford</a:t>
            </a:r>
          </a:p>
          <a:p>
            <a:pPr lvl="1"/>
            <a:r>
              <a:rPr lang="en-US" dirty="0" smtClean="0"/>
              <a:t>Identified radioactivity with breakdown of heavy and unstable atoms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8961"/>
            <a:ext cx="2315337" cy="177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1400" y="47612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Marie Curie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1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718</TotalTime>
  <Words>1373</Words>
  <Application>Microsoft Office PowerPoint</Application>
  <PresentationFormat>On-screen Show (4:3)</PresentationFormat>
  <Paragraphs>142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Chapter 28: The Lost Generation and a New Post-War Culture</vt:lpstr>
      <vt:lpstr>PowerPoint Presentation</vt:lpstr>
      <vt:lpstr>Psychology: Sigmund Freud</vt:lpstr>
      <vt:lpstr>Wider Implications of Freudian Psychology</vt:lpstr>
      <vt:lpstr>Literature</vt:lpstr>
      <vt:lpstr>The Lost Generation</vt:lpstr>
      <vt:lpstr>The Other Arts</vt:lpstr>
      <vt:lpstr>Philosophy</vt:lpstr>
      <vt:lpstr>The Nature of Matter</vt:lpstr>
      <vt:lpstr>Quantum Physics</vt:lpstr>
      <vt:lpstr>The Biological and Social Sciences</vt:lpstr>
      <vt:lpstr>Public Culture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Audrey Pham</dc:creator>
  <cp:keywords>AP Euro</cp:keywords>
  <cp:lastModifiedBy>audrey</cp:lastModifiedBy>
  <cp:revision>25</cp:revision>
  <dcterms:created xsi:type="dcterms:W3CDTF">2013-03-05T08:11:21Z</dcterms:created>
  <dcterms:modified xsi:type="dcterms:W3CDTF">2013-03-05T20:09:51Z</dcterms:modified>
</cp:coreProperties>
</file>